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7.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3" r:id="rId1"/>
  </p:sldMasterIdLst>
  <p:notesMasterIdLst>
    <p:notesMasterId r:id="rId40"/>
  </p:notesMasterIdLst>
  <p:sldIdLst>
    <p:sldId id="2046" r:id="rId2"/>
    <p:sldId id="2047" r:id="rId3"/>
    <p:sldId id="2036" r:id="rId4"/>
    <p:sldId id="2048" r:id="rId5"/>
    <p:sldId id="2074" r:id="rId6"/>
    <p:sldId id="2075" r:id="rId7"/>
    <p:sldId id="2051" r:id="rId8"/>
    <p:sldId id="2052" r:id="rId9"/>
    <p:sldId id="2053" r:id="rId10"/>
    <p:sldId id="2054" r:id="rId11"/>
    <p:sldId id="2076" r:id="rId12"/>
    <p:sldId id="2077" r:id="rId13"/>
    <p:sldId id="2091" r:id="rId14"/>
    <p:sldId id="2055" r:id="rId15"/>
    <p:sldId id="2050" r:id="rId16"/>
    <p:sldId id="2078" r:id="rId17"/>
    <p:sldId id="2056" r:id="rId18"/>
    <p:sldId id="2079" r:id="rId19"/>
    <p:sldId id="2080" r:id="rId20"/>
    <p:sldId id="2057" r:id="rId21"/>
    <p:sldId id="2058" r:id="rId22"/>
    <p:sldId id="2083" r:id="rId23"/>
    <p:sldId id="2059" r:id="rId24"/>
    <p:sldId id="2082" r:id="rId25"/>
    <p:sldId id="2084" r:id="rId26"/>
    <p:sldId id="2081" r:id="rId27"/>
    <p:sldId id="2060" r:id="rId28"/>
    <p:sldId id="2085" r:id="rId29"/>
    <p:sldId id="2062" r:id="rId30"/>
    <p:sldId id="2073" r:id="rId31"/>
    <p:sldId id="2063" r:id="rId32"/>
    <p:sldId id="2064" r:id="rId33"/>
    <p:sldId id="2092" r:id="rId34"/>
    <p:sldId id="2086" r:id="rId35"/>
    <p:sldId id="2087" r:id="rId36"/>
    <p:sldId id="2088" r:id="rId37"/>
    <p:sldId id="2090" r:id="rId38"/>
    <p:sldId id="2069" r:id="rId39"/>
  </p:sldIdLst>
  <p:sldSz cx="18288000"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136" userDrawn="1">
          <p15:clr>
            <a:srgbClr val="A4A3A4"/>
          </p15:clr>
        </p15:guide>
        <p15:guide id="4" pos="10711" userDrawn="1">
          <p15:clr>
            <a:srgbClr val="A4A3A4"/>
          </p15:clr>
        </p15:guide>
        <p15:guide id="5" pos="809" userDrawn="1">
          <p15:clr>
            <a:srgbClr val="A4A3A4"/>
          </p15:clr>
        </p15:guide>
        <p15:guide id="7" pos="5760" userDrawn="1">
          <p15:clr>
            <a:srgbClr val="A4A3A4"/>
          </p15:clr>
        </p15:guide>
        <p15:guide id="8" orient="horz" pos="50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3" clrIdx="0">
    <p:extLst/>
  </p:cmAuthor>
  <p:cmAuthor id="2" name="Microsoft Office User" initials="Office [2]"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3B1F4D"/>
    <a:srgbClr val="00B8DB"/>
    <a:srgbClr val="EC72A5"/>
    <a:srgbClr val="2D1E42"/>
    <a:srgbClr val="583F52"/>
    <a:srgbClr val="4AEDDE"/>
    <a:srgbClr val="FA5C79"/>
    <a:srgbClr val="F6DC0D"/>
    <a:srgbClr val="FDEA5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6202" autoAdjust="0"/>
  </p:normalViewPr>
  <p:slideViewPr>
    <p:cSldViewPr snapToGrid="0" snapToObjects="1">
      <p:cViewPr varScale="1">
        <p:scale>
          <a:sx n="43" d="100"/>
          <a:sy n="43" d="100"/>
        </p:scale>
        <p:origin x="1267" y="82"/>
      </p:cViewPr>
      <p:guideLst>
        <p:guide orient="horz" pos="8136"/>
        <p:guide pos="10711"/>
        <p:guide pos="809"/>
        <p:guide pos="5760"/>
        <p:guide orient="horz" pos="504"/>
      </p:guideLst>
    </p:cSldViewPr>
  </p:slideViewPr>
  <p:notesTextViewPr>
    <p:cViewPr>
      <p:scale>
        <a:sx n="100" d="100"/>
        <a:sy n="100" d="100"/>
      </p:scale>
      <p:origin x="0" y="0"/>
    </p:cViewPr>
  </p:notesTextViewPr>
  <p:sorterViewPr>
    <p:cViewPr>
      <p:scale>
        <a:sx n="65" d="100"/>
        <a:sy n="65" d="100"/>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00222572261787E-2"/>
          <c:y val="3.396865837974767E-2"/>
          <c:w val="0.91399777427738216"/>
          <c:h val="0.80454755990751015"/>
        </c:manualLayout>
      </c:layout>
      <c:barChart>
        <c:barDir val="bar"/>
        <c:grouping val="stacked"/>
        <c:varyColors val="0"/>
        <c:ser>
          <c:idx val="0"/>
          <c:order val="0"/>
          <c:tx>
            <c:strRef>
              <c:f>Sheet1!$B$1</c:f>
              <c:strCache>
                <c:ptCount val="1"/>
                <c:pt idx="0">
                  <c:v>Non-Programming</c:v>
                </c:pt>
              </c:strCache>
            </c:strRef>
          </c:tx>
          <c:spPr>
            <a:solidFill>
              <a:schemeClr val="accent1"/>
            </a:solidFill>
            <a:ln>
              <a:noFill/>
            </a:ln>
            <a:effectLst/>
          </c:spPr>
          <c:invertIfNegative val="0"/>
          <c:cat>
            <c:strRef>
              <c:f>Sheet1!$A$2:$A$6</c:f>
              <c:strCache>
                <c:ptCount val="5"/>
                <c:pt idx="0">
                  <c:v>Joel</c:v>
                </c:pt>
                <c:pt idx="1">
                  <c:v>Ming Xuan</c:v>
                </c:pt>
                <c:pt idx="2">
                  <c:v>Joleen</c:v>
                </c:pt>
                <c:pt idx="3">
                  <c:v>Shreyas</c:v>
                </c:pt>
                <c:pt idx="4">
                  <c:v>Amanda</c:v>
                </c:pt>
              </c:strCache>
            </c:strRef>
          </c:cat>
          <c:val>
            <c:numRef>
              <c:f>Sheet1!$B$2:$B$6</c:f>
              <c:numCache>
                <c:formatCode>General</c:formatCode>
                <c:ptCount val="5"/>
                <c:pt idx="0">
                  <c:v>43.906111109999998</c:v>
                </c:pt>
                <c:pt idx="1">
                  <c:v>47.572777780000003</c:v>
                </c:pt>
                <c:pt idx="2">
                  <c:v>47.083333330000002</c:v>
                </c:pt>
                <c:pt idx="3">
                  <c:v>45.966666670000002</c:v>
                </c:pt>
                <c:pt idx="4">
                  <c:v>49.75</c:v>
                </c:pt>
              </c:numCache>
            </c:numRef>
          </c:val>
          <c:extLst>
            <c:ext xmlns:c16="http://schemas.microsoft.com/office/drawing/2014/chart" uri="{C3380CC4-5D6E-409C-BE32-E72D297353CC}">
              <c16:uniqueId val="{00000000-CF65-4499-8907-163B79D9E1BA}"/>
            </c:ext>
          </c:extLst>
        </c:ser>
        <c:ser>
          <c:idx val="1"/>
          <c:order val="1"/>
          <c:tx>
            <c:strRef>
              <c:f>Sheet1!$C$1</c:f>
              <c:strCache>
                <c:ptCount val="1"/>
                <c:pt idx="0">
                  <c:v>Programming</c:v>
                </c:pt>
              </c:strCache>
            </c:strRef>
          </c:tx>
          <c:spPr>
            <a:solidFill>
              <a:schemeClr val="accent3"/>
            </a:solidFill>
            <a:ln>
              <a:noFill/>
            </a:ln>
            <a:effectLst/>
          </c:spPr>
          <c:invertIfNegative val="0"/>
          <c:cat>
            <c:strRef>
              <c:f>Sheet1!$A$2:$A$6</c:f>
              <c:strCache>
                <c:ptCount val="5"/>
                <c:pt idx="0">
                  <c:v>Joel</c:v>
                </c:pt>
                <c:pt idx="1">
                  <c:v>Ming Xuan</c:v>
                </c:pt>
                <c:pt idx="2">
                  <c:v>Joleen</c:v>
                </c:pt>
                <c:pt idx="3">
                  <c:v>Shreyas</c:v>
                </c:pt>
                <c:pt idx="4">
                  <c:v>Amanda</c:v>
                </c:pt>
              </c:strCache>
            </c:strRef>
          </c:cat>
          <c:val>
            <c:numRef>
              <c:f>Sheet1!$C$2:$C$6</c:f>
              <c:numCache>
                <c:formatCode>General</c:formatCode>
                <c:ptCount val="5"/>
                <c:pt idx="0">
                  <c:v>65.366666670000001</c:v>
                </c:pt>
                <c:pt idx="1">
                  <c:v>61.020833330000002</c:v>
                </c:pt>
                <c:pt idx="2">
                  <c:v>56.12805556</c:v>
                </c:pt>
                <c:pt idx="3">
                  <c:v>57.833055559999998</c:v>
                </c:pt>
                <c:pt idx="4">
                  <c:v>57.849166670000002</c:v>
                </c:pt>
              </c:numCache>
            </c:numRef>
          </c:val>
          <c:extLst>
            <c:ext xmlns:c16="http://schemas.microsoft.com/office/drawing/2014/chart" uri="{C3380CC4-5D6E-409C-BE32-E72D297353CC}">
              <c16:uniqueId val="{00000001-CF65-4499-8907-163B79D9E1BA}"/>
            </c:ext>
          </c:extLst>
        </c:ser>
        <c:dLbls>
          <c:showLegendKey val="0"/>
          <c:showVal val="0"/>
          <c:showCatName val="0"/>
          <c:showSerName val="0"/>
          <c:showPercent val="0"/>
          <c:showBubbleSize val="0"/>
        </c:dLbls>
        <c:gapWidth val="150"/>
        <c:overlap val="100"/>
        <c:axId val="350718904"/>
        <c:axId val="350722184"/>
      </c:barChart>
      <c:catAx>
        <c:axId val="35071890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350722184"/>
        <c:crosses val="autoZero"/>
        <c:auto val="1"/>
        <c:lblAlgn val="ctr"/>
        <c:lblOffset val="100"/>
        <c:noMultiLvlLbl val="0"/>
      </c:catAx>
      <c:valAx>
        <c:axId val="3507221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35071890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20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n-lt"/>
                <a:ea typeface="+mn-ea"/>
                <a:cs typeface="+mn-cs"/>
              </a:defRPr>
            </a:pPr>
            <a:r>
              <a:rPr lang="en-US" sz="2800" dirty="0"/>
              <a:t>Non</a:t>
            </a:r>
            <a:r>
              <a:rPr lang="en-US" sz="2800" baseline="0" dirty="0"/>
              <a:t> - p</a:t>
            </a:r>
            <a:r>
              <a:rPr lang="en-US" sz="2800" dirty="0"/>
              <a:t>rogramming hours</a:t>
            </a:r>
          </a:p>
        </c:rich>
      </c:tx>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2734375000000001"/>
          <c:y val="9.1989531793423188E-2"/>
          <c:w val="0.56406258202099735"/>
          <c:h val="0.73872666037978452"/>
        </c:manualLayout>
      </c:layout>
      <c:pieChart>
        <c:varyColors val="1"/>
        <c:ser>
          <c:idx val="0"/>
          <c:order val="0"/>
          <c:tx>
            <c:strRef>
              <c:f>Sheet1!$B$1</c:f>
              <c:strCache>
                <c:ptCount val="1"/>
                <c:pt idx="0">
                  <c:v>Programming hours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368-4856-946C-4768099BD5A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368-4856-946C-4768099BD5A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368-4856-946C-4768099BD5AD}"/>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368-4856-946C-4768099BD5AD}"/>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6368-4856-946C-4768099BD5AD}"/>
              </c:ext>
            </c:extLst>
          </c:dPt>
          <c:dLbls>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20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Sheet1!$A$2:$A$6</c:f>
              <c:strCache>
                <c:ptCount val="5"/>
                <c:pt idx="0">
                  <c:v>Joel</c:v>
                </c:pt>
                <c:pt idx="1">
                  <c:v>Ming Xuan</c:v>
                </c:pt>
                <c:pt idx="2">
                  <c:v>Joleen</c:v>
                </c:pt>
                <c:pt idx="3">
                  <c:v>Shreyas</c:v>
                </c:pt>
                <c:pt idx="4">
                  <c:v>Amanda</c:v>
                </c:pt>
              </c:strCache>
            </c:strRef>
          </c:cat>
          <c:val>
            <c:numRef>
              <c:f>Sheet1!$B$2:$B$6</c:f>
              <c:numCache>
                <c:formatCode>General</c:formatCode>
                <c:ptCount val="5"/>
                <c:pt idx="0">
                  <c:v>43.906111109999998</c:v>
                </c:pt>
                <c:pt idx="1">
                  <c:v>47.572777780000003</c:v>
                </c:pt>
                <c:pt idx="2">
                  <c:v>47.083333330000002</c:v>
                </c:pt>
                <c:pt idx="3">
                  <c:v>45.966666670000002</c:v>
                </c:pt>
                <c:pt idx="4">
                  <c:v>49.75</c:v>
                </c:pt>
              </c:numCache>
            </c:numRef>
          </c:val>
          <c:extLst>
            <c:ext xmlns:c16="http://schemas.microsoft.com/office/drawing/2014/chart" uri="{C3380CC4-5D6E-409C-BE32-E72D297353CC}">
              <c16:uniqueId val="{00000000-F5C9-4EBE-B2FB-970B735A5D5E}"/>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n-lt"/>
                <a:ea typeface="+mn-ea"/>
                <a:cs typeface="+mn-cs"/>
              </a:defRPr>
            </a:pPr>
            <a:r>
              <a:rPr lang="en-US" sz="2800" dirty="0"/>
              <a:t>Programming hours</a:t>
            </a:r>
          </a:p>
        </c:rich>
      </c:tx>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2734375000000001"/>
          <c:y val="9.1989531793423188E-2"/>
          <c:w val="0.56406258202099735"/>
          <c:h val="0.73872666037978452"/>
        </c:manualLayout>
      </c:layout>
      <c:pieChart>
        <c:varyColors val="1"/>
        <c:ser>
          <c:idx val="0"/>
          <c:order val="0"/>
          <c:tx>
            <c:strRef>
              <c:f>Sheet1!$B$1</c:f>
              <c:strCache>
                <c:ptCount val="1"/>
                <c:pt idx="0">
                  <c:v>Programming hours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DB1-4EBB-8976-86EAE56F8E6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DB1-4EBB-8976-86EAE56F8E6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DB1-4EBB-8976-86EAE56F8E6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1DB1-4EBB-8976-86EAE56F8E66}"/>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1DB1-4EBB-8976-86EAE56F8E66}"/>
              </c:ext>
            </c:extLst>
          </c:dPt>
          <c:dLbls>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20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Sheet1!$A$2:$A$6</c:f>
              <c:strCache>
                <c:ptCount val="5"/>
                <c:pt idx="0">
                  <c:v>Joel</c:v>
                </c:pt>
                <c:pt idx="1">
                  <c:v>Ming Xuan</c:v>
                </c:pt>
                <c:pt idx="2">
                  <c:v>Joleen</c:v>
                </c:pt>
                <c:pt idx="3">
                  <c:v>Shreyas</c:v>
                </c:pt>
                <c:pt idx="4">
                  <c:v>Amanda</c:v>
                </c:pt>
              </c:strCache>
            </c:strRef>
          </c:cat>
          <c:val>
            <c:numRef>
              <c:f>Sheet1!$B$2:$B$6</c:f>
              <c:numCache>
                <c:formatCode>General</c:formatCode>
                <c:ptCount val="5"/>
                <c:pt idx="0">
                  <c:v>65.366666670000001</c:v>
                </c:pt>
                <c:pt idx="1">
                  <c:v>61.020833330000002</c:v>
                </c:pt>
                <c:pt idx="2">
                  <c:v>56.12805556</c:v>
                </c:pt>
                <c:pt idx="3">
                  <c:v>57.833055559999998</c:v>
                </c:pt>
                <c:pt idx="4">
                  <c:v>57.849166670000002</c:v>
                </c:pt>
              </c:numCache>
            </c:numRef>
          </c:val>
          <c:extLst>
            <c:ext xmlns:c16="http://schemas.microsoft.com/office/drawing/2014/chart" uri="{C3380CC4-5D6E-409C-BE32-E72D297353CC}">
              <c16:uniqueId val="{0000000A-1DB1-4EBB-8976-86EAE56F8E66}"/>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Planned</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1</c:v>
                </c:pt>
                <c:pt idx="1">
                  <c:v>2</c:v>
                </c:pt>
                <c:pt idx="2">
                  <c:v>3</c:v>
                </c:pt>
                <c:pt idx="3">
                  <c:v>4</c:v>
                </c:pt>
                <c:pt idx="4">
                  <c:v>5</c:v>
                </c:pt>
                <c:pt idx="5">
                  <c:v>6</c:v>
                </c:pt>
              </c:numCache>
            </c:numRef>
          </c:cat>
          <c:val>
            <c:numRef>
              <c:f>Sheet1!$B$2:$B$7</c:f>
              <c:numCache>
                <c:formatCode>General</c:formatCode>
                <c:ptCount val="6"/>
                <c:pt idx="0">
                  <c:v>10</c:v>
                </c:pt>
                <c:pt idx="1">
                  <c:v>18</c:v>
                </c:pt>
                <c:pt idx="2">
                  <c:v>24</c:v>
                </c:pt>
                <c:pt idx="3">
                  <c:v>32</c:v>
                </c:pt>
                <c:pt idx="4">
                  <c:v>27</c:v>
                </c:pt>
                <c:pt idx="5">
                  <c:v>19</c:v>
                </c:pt>
              </c:numCache>
            </c:numRef>
          </c:val>
          <c:extLst>
            <c:ext xmlns:c16="http://schemas.microsoft.com/office/drawing/2014/chart" uri="{C3380CC4-5D6E-409C-BE32-E72D297353CC}">
              <c16:uniqueId val="{00000000-E1DD-4749-81EF-DFA1B0F65A64}"/>
            </c:ext>
          </c:extLst>
        </c:ser>
        <c:ser>
          <c:idx val="1"/>
          <c:order val="1"/>
          <c:tx>
            <c:strRef>
              <c:f>Sheet1!$C$1</c:f>
              <c:strCache>
                <c:ptCount val="1"/>
                <c:pt idx="0">
                  <c:v>Actual</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1</c:v>
                </c:pt>
                <c:pt idx="1">
                  <c:v>2</c:v>
                </c:pt>
                <c:pt idx="2">
                  <c:v>3</c:v>
                </c:pt>
                <c:pt idx="3">
                  <c:v>4</c:v>
                </c:pt>
                <c:pt idx="4">
                  <c:v>5</c:v>
                </c:pt>
                <c:pt idx="5">
                  <c:v>6</c:v>
                </c:pt>
              </c:numCache>
            </c:numRef>
          </c:cat>
          <c:val>
            <c:numRef>
              <c:f>Sheet1!$C$2:$C$7</c:f>
              <c:numCache>
                <c:formatCode>General</c:formatCode>
                <c:ptCount val="6"/>
                <c:pt idx="0">
                  <c:v>12</c:v>
                </c:pt>
                <c:pt idx="1">
                  <c:v>15</c:v>
                </c:pt>
                <c:pt idx="2">
                  <c:v>22</c:v>
                </c:pt>
                <c:pt idx="3">
                  <c:v>30</c:v>
                </c:pt>
                <c:pt idx="4">
                  <c:v>29</c:v>
                </c:pt>
                <c:pt idx="5">
                  <c:v>19</c:v>
                </c:pt>
              </c:numCache>
            </c:numRef>
          </c:val>
          <c:extLst>
            <c:ext xmlns:c16="http://schemas.microsoft.com/office/drawing/2014/chart" uri="{C3380CC4-5D6E-409C-BE32-E72D297353CC}">
              <c16:uniqueId val="{00000001-E1DD-4749-81EF-DFA1B0F65A64}"/>
            </c:ext>
          </c:extLst>
        </c:ser>
        <c:dLbls>
          <c:showLegendKey val="0"/>
          <c:showVal val="0"/>
          <c:showCatName val="0"/>
          <c:showSerName val="0"/>
          <c:showPercent val="0"/>
          <c:showBubbleSize val="0"/>
        </c:dLbls>
        <c:gapWidth val="100"/>
        <c:overlap val="-24"/>
        <c:axId val="627721368"/>
        <c:axId val="627731864"/>
      </c:barChart>
      <c:catAx>
        <c:axId val="627721368"/>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SG" sz="2000" dirty="0"/>
                  <a:t>Iteration</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627731864"/>
        <c:crosses val="autoZero"/>
        <c:auto val="1"/>
        <c:lblAlgn val="ctr"/>
        <c:lblOffset val="100"/>
        <c:noMultiLvlLbl val="0"/>
      </c:catAx>
      <c:valAx>
        <c:axId val="6277318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SG" sz="1800" dirty="0"/>
                  <a:t>Number of</a:t>
                </a:r>
                <a:r>
                  <a:rPr lang="en-SG" sz="1800" baseline="0" dirty="0"/>
                  <a:t> tasks</a:t>
                </a:r>
                <a:endParaRPr lang="en-SG" sz="1800" dirty="0"/>
              </a:p>
            </c:rich>
          </c:tx>
          <c:layout>
            <c:manualLayout>
              <c:xMode val="edge"/>
              <c:yMode val="edge"/>
              <c:x val="1.4904537999306355E-2"/>
              <c:y val="0.38008722933070865"/>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6277213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80" b="1" i="0" u="none" strike="noStrike" kern="1200" cap="none" spc="0" normalizeH="0" baseline="0">
                <a:solidFill>
                  <a:schemeClr val="dk1">
                    <a:lumMod val="50000"/>
                    <a:lumOff val="50000"/>
                  </a:schemeClr>
                </a:solidFill>
                <a:latin typeface="+mj-lt"/>
                <a:ea typeface="+mj-ea"/>
                <a:cs typeface="+mj-cs"/>
              </a:defRPr>
            </a:pPr>
            <a:r>
              <a:rPr lang="en-SG"/>
              <a:t>Number of bugs per iteration</a:t>
            </a:r>
          </a:p>
        </c:rich>
      </c:tx>
      <c:overlay val="0"/>
      <c:spPr>
        <a:noFill/>
        <a:ln>
          <a:noFill/>
        </a:ln>
        <a:effectLst/>
      </c:spPr>
      <c:txPr>
        <a:bodyPr rot="0" spcFirstLastPara="1" vertOverflow="ellipsis" vert="horz" wrap="square" anchor="ctr" anchorCtr="1"/>
        <a:lstStyle/>
        <a:p>
          <a:pPr>
            <a:defRPr sz="2880"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lineChart>
        <c:grouping val="standard"/>
        <c:varyColors val="0"/>
        <c:ser>
          <c:idx val="0"/>
          <c:order val="0"/>
          <c:tx>
            <c:strRef>
              <c:f>Sheet1!$B$1</c:f>
              <c:strCache>
                <c:ptCount val="1"/>
                <c:pt idx="0">
                  <c:v>Low</c:v>
                </c:pt>
              </c:strCache>
            </c:strRef>
          </c:tx>
          <c:spPr>
            <a:ln w="22225" cap="rnd">
              <a:solidFill>
                <a:schemeClr val="accent1"/>
              </a:solidFill>
              <a:round/>
            </a:ln>
            <a:effectLst/>
          </c:spPr>
          <c:marker>
            <c:symbol val="none"/>
          </c:marker>
          <c:dLbls>
            <c:spPr>
              <a:noFill/>
              <a:ln>
                <a:noFill/>
              </a:ln>
              <a:effectLst/>
            </c:spPr>
            <c:txPr>
              <a:bodyPr rot="0" spcFirstLastPara="1" vertOverflow="ellipsis" vert="horz" wrap="square" anchor="ctr" anchorCtr="1"/>
              <a:lstStyle/>
              <a:p>
                <a:pPr>
                  <a:defRPr sz="2400" b="0" i="0" u="none" strike="noStrike" kern="1200" baseline="0">
                    <a:solidFill>
                      <a:schemeClr val="dk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Sheet1!$A$2:$A$6</c:f>
              <c:numCache>
                <c:formatCode>General</c:formatCode>
                <c:ptCount val="5"/>
                <c:pt idx="0">
                  <c:v>2</c:v>
                </c:pt>
                <c:pt idx="1">
                  <c:v>3</c:v>
                </c:pt>
                <c:pt idx="2">
                  <c:v>4</c:v>
                </c:pt>
                <c:pt idx="3">
                  <c:v>5</c:v>
                </c:pt>
                <c:pt idx="4">
                  <c:v>6</c:v>
                </c:pt>
              </c:numCache>
            </c:numRef>
          </c:cat>
          <c:val>
            <c:numRef>
              <c:f>Sheet1!$B$2:$B$6</c:f>
              <c:numCache>
                <c:formatCode>General</c:formatCode>
                <c:ptCount val="5"/>
                <c:pt idx="0">
                  <c:v>0</c:v>
                </c:pt>
                <c:pt idx="1">
                  <c:v>1</c:v>
                </c:pt>
                <c:pt idx="2">
                  <c:v>0</c:v>
                </c:pt>
                <c:pt idx="3">
                  <c:v>0</c:v>
                </c:pt>
                <c:pt idx="4">
                  <c:v>0</c:v>
                </c:pt>
              </c:numCache>
            </c:numRef>
          </c:val>
          <c:smooth val="0"/>
          <c:extLst>
            <c:ext xmlns:c16="http://schemas.microsoft.com/office/drawing/2014/chart" uri="{C3380CC4-5D6E-409C-BE32-E72D297353CC}">
              <c16:uniqueId val="{00000000-6D5F-4396-B15C-CC5D6CEEB5EB}"/>
            </c:ext>
          </c:extLst>
        </c:ser>
        <c:ser>
          <c:idx val="1"/>
          <c:order val="1"/>
          <c:tx>
            <c:strRef>
              <c:f>Sheet1!$C$1</c:f>
              <c:strCache>
                <c:ptCount val="1"/>
                <c:pt idx="0">
                  <c:v>High</c:v>
                </c:pt>
              </c:strCache>
            </c:strRef>
          </c:tx>
          <c:spPr>
            <a:ln w="22225" cap="rnd">
              <a:solidFill>
                <a:schemeClr val="accent2"/>
              </a:solidFill>
              <a:round/>
            </a:ln>
            <a:effectLst/>
          </c:spPr>
          <c:marker>
            <c:symbol val="none"/>
          </c:marker>
          <c:dLbls>
            <c:spPr>
              <a:noFill/>
              <a:ln>
                <a:noFill/>
              </a:ln>
              <a:effectLst/>
            </c:spPr>
            <c:txPr>
              <a:bodyPr rot="0" spcFirstLastPara="1" vertOverflow="ellipsis" vert="horz" wrap="square" anchor="ctr" anchorCtr="1"/>
              <a:lstStyle/>
              <a:p>
                <a:pPr>
                  <a:defRPr sz="2400" b="0" i="0" u="none" strike="noStrike" kern="1200" baseline="0">
                    <a:solidFill>
                      <a:schemeClr val="dk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Sheet1!$A$2:$A$6</c:f>
              <c:numCache>
                <c:formatCode>General</c:formatCode>
                <c:ptCount val="5"/>
                <c:pt idx="0">
                  <c:v>2</c:v>
                </c:pt>
                <c:pt idx="1">
                  <c:v>3</c:v>
                </c:pt>
                <c:pt idx="2">
                  <c:v>4</c:v>
                </c:pt>
                <c:pt idx="3">
                  <c:v>5</c:v>
                </c:pt>
                <c:pt idx="4">
                  <c:v>6</c:v>
                </c:pt>
              </c:numCache>
            </c:numRef>
          </c:cat>
          <c:val>
            <c:numRef>
              <c:f>Sheet1!$C$2:$C$6</c:f>
              <c:numCache>
                <c:formatCode>General</c:formatCode>
                <c:ptCount val="5"/>
                <c:pt idx="0">
                  <c:v>0</c:v>
                </c:pt>
                <c:pt idx="1">
                  <c:v>4</c:v>
                </c:pt>
                <c:pt idx="2">
                  <c:v>7</c:v>
                </c:pt>
                <c:pt idx="3">
                  <c:v>38</c:v>
                </c:pt>
                <c:pt idx="4">
                  <c:v>26</c:v>
                </c:pt>
              </c:numCache>
            </c:numRef>
          </c:val>
          <c:smooth val="0"/>
          <c:extLst>
            <c:ext xmlns:c16="http://schemas.microsoft.com/office/drawing/2014/chart" uri="{C3380CC4-5D6E-409C-BE32-E72D297353CC}">
              <c16:uniqueId val="{00000001-6D5F-4396-B15C-CC5D6CEEB5EB}"/>
            </c:ext>
          </c:extLst>
        </c:ser>
        <c:ser>
          <c:idx val="2"/>
          <c:order val="2"/>
          <c:tx>
            <c:strRef>
              <c:f>Sheet1!$D$1</c:f>
              <c:strCache>
                <c:ptCount val="1"/>
                <c:pt idx="0">
                  <c:v>Critcal</c:v>
                </c:pt>
              </c:strCache>
            </c:strRef>
          </c:tx>
          <c:spPr>
            <a:ln w="22225" cap="rnd">
              <a:solidFill>
                <a:schemeClr val="accent3"/>
              </a:solidFill>
              <a:round/>
            </a:ln>
            <a:effectLst/>
          </c:spPr>
          <c:marker>
            <c:symbol val="none"/>
          </c:marker>
          <c:dLbls>
            <c:spPr>
              <a:noFill/>
              <a:ln>
                <a:noFill/>
              </a:ln>
              <a:effectLst/>
            </c:spPr>
            <c:txPr>
              <a:bodyPr rot="0" spcFirstLastPara="1" vertOverflow="ellipsis" vert="horz" wrap="square" anchor="ctr" anchorCtr="1"/>
              <a:lstStyle/>
              <a:p>
                <a:pPr>
                  <a:defRPr sz="2400" b="0" i="0" u="none" strike="noStrike" kern="1200" baseline="0">
                    <a:solidFill>
                      <a:schemeClr val="dk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Sheet1!$A$2:$A$6</c:f>
              <c:numCache>
                <c:formatCode>General</c:formatCode>
                <c:ptCount val="5"/>
                <c:pt idx="0">
                  <c:v>2</c:v>
                </c:pt>
                <c:pt idx="1">
                  <c:v>3</c:v>
                </c:pt>
                <c:pt idx="2">
                  <c:v>4</c:v>
                </c:pt>
                <c:pt idx="3">
                  <c:v>5</c:v>
                </c:pt>
                <c:pt idx="4">
                  <c:v>6</c:v>
                </c:pt>
              </c:numCache>
            </c:numRef>
          </c:cat>
          <c:val>
            <c:numRef>
              <c:f>Sheet1!$D$2:$D$6</c:f>
              <c:numCache>
                <c:formatCode>General</c:formatCode>
                <c:ptCount val="5"/>
                <c:pt idx="0">
                  <c:v>1</c:v>
                </c:pt>
                <c:pt idx="1">
                  <c:v>2</c:v>
                </c:pt>
                <c:pt idx="2">
                  <c:v>3</c:v>
                </c:pt>
                <c:pt idx="3">
                  <c:v>1</c:v>
                </c:pt>
                <c:pt idx="4">
                  <c:v>0</c:v>
                </c:pt>
              </c:numCache>
            </c:numRef>
          </c:val>
          <c:smooth val="0"/>
          <c:extLst>
            <c:ext xmlns:c16="http://schemas.microsoft.com/office/drawing/2014/chart" uri="{C3380CC4-5D6E-409C-BE32-E72D297353CC}">
              <c16:uniqueId val="{00000002-6D5F-4396-B15C-CC5D6CEEB5EB}"/>
            </c:ext>
          </c:extLst>
        </c:ser>
        <c:dLbls>
          <c:dLblPos val="t"/>
          <c:showLegendKey val="0"/>
          <c:showVal val="1"/>
          <c:showCatName val="0"/>
          <c:showSerName val="0"/>
          <c:showPercent val="0"/>
          <c:showBubbleSize val="0"/>
        </c:dLbls>
        <c:smooth val="0"/>
        <c:axId val="719835896"/>
        <c:axId val="719828680"/>
      </c:lineChart>
      <c:catAx>
        <c:axId val="719835896"/>
        <c:scaling>
          <c:orientation val="minMax"/>
        </c:scaling>
        <c:delete val="0"/>
        <c:axPos val="b"/>
        <c:majorGridlines>
          <c:spPr>
            <a:ln w="9525" cap="flat" cmpd="sng" algn="ctr">
              <a:solidFill>
                <a:schemeClr val="dk1">
                  <a:lumMod val="15000"/>
                  <a:lumOff val="85000"/>
                  <a:alpha val="54000"/>
                </a:schemeClr>
              </a:solidFill>
              <a:round/>
            </a:ln>
            <a:effectLst/>
          </c:spPr>
        </c:majorGridlines>
        <c:minorGridlines>
          <c:spPr>
            <a:ln w="9525" cap="flat" cmpd="sng" algn="ctr">
              <a:solidFill>
                <a:schemeClr val="dk1">
                  <a:lumMod val="15000"/>
                  <a:lumOff val="85000"/>
                  <a:alpha val="51000"/>
                </a:schemeClr>
              </a:solidFill>
              <a:round/>
            </a:ln>
            <a:effectLst/>
          </c:spPr>
        </c:minorGridlines>
        <c:title>
          <c:tx>
            <c:rich>
              <a:bodyPr rot="0" spcFirstLastPara="1" vertOverflow="ellipsis" vert="horz" wrap="square" anchor="ctr" anchorCtr="1"/>
              <a:lstStyle/>
              <a:p>
                <a:pPr>
                  <a:defRPr sz="2400" b="1" i="0" u="none" strike="noStrike" kern="1200" baseline="0">
                    <a:solidFill>
                      <a:schemeClr val="dk1">
                        <a:lumMod val="65000"/>
                        <a:lumOff val="35000"/>
                      </a:schemeClr>
                    </a:solidFill>
                    <a:latin typeface="+mn-lt"/>
                    <a:ea typeface="+mn-ea"/>
                    <a:cs typeface="+mn-cs"/>
                  </a:defRPr>
                </a:pPr>
                <a:r>
                  <a:rPr lang="en-SG"/>
                  <a:t>Iteration</a:t>
                </a:r>
              </a:p>
            </c:rich>
          </c:tx>
          <c:layout>
            <c:manualLayout>
              <c:xMode val="edge"/>
              <c:yMode val="edge"/>
              <c:x val="0.48467689663816638"/>
              <c:y val="0.96590549680505589"/>
            </c:manualLayout>
          </c:layout>
          <c:overlay val="0"/>
          <c:spPr>
            <a:noFill/>
            <a:ln>
              <a:noFill/>
            </a:ln>
            <a:effectLst/>
          </c:spPr>
          <c:txPr>
            <a:bodyPr rot="0" spcFirstLastPara="1" vertOverflow="ellipsis" vert="horz" wrap="square" anchor="ctr" anchorCtr="1"/>
            <a:lstStyle/>
            <a:p>
              <a:pPr>
                <a:defRPr sz="2400" b="1"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2400" b="0" i="0" u="none" strike="noStrike" kern="1200" cap="none" spc="0" normalizeH="0" baseline="0">
                <a:solidFill>
                  <a:schemeClr val="dk1">
                    <a:lumMod val="65000"/>
                    <a:lumOff val="35000"/>
                  </a:schemeClr>
                </a:solidFill>
                <a:latin typeface="+mn-lt"/>
                <a:ea typeface="+mn-ea"/>
                <a:cs typeface="+mn-cs"/>
              </a:defRPr>
            </a:pPr>
            <a:endParaRPr lang="en-US"/>
          </a:p>
        </c:txPr>
        <c:crossAx val="719828680"/>
        <c:crosses val="autoZero"/>
        <c:auto val="1"/>
        <c:lblAlgn val="ctr"/>
        <c:lblOffset val="100"/>
        <c:noMultiLvlLbl val="0"/>
      </c:catAx>
      <c:valAx>
        <c:axId val="719828680"/>
        <c:scaling>
          <c:orientation val="minMax"/>
        </c:scaling>
        <c:delete val="0"/>
        <c:axPos val="l"/>
        <c:majorGridlines>
          <c:spPr>
            <a:ln w="9525" cap="flat" cmpd="sng" algn="ctr">
              <a:solidFill>
                <a:schemeClr val="dk1">
                  <a:lumMod val="15000"/>
                  <a:lumOff val="85000"/>
                  <a:alpha val="54000"/>
                </a:schemeClr>
              </a:solidFill>
              <a:round/>
            </a:ln>
            <a:effectLst/>
          </c:spPr>
        </c:majorGridlines>
        <c:title>
          <c:tx>
            <c:rich>
              <a:bodyPr rot="-5400000" spcFirstLastPara="1" vertOverflow="ellipsis" vert="horz" wrap="square" anchor="ctr" anchorCtr="1"/>
              <a:lstStyle/>
              <a:p>
                <a:pPr>
                  <a:defRPr sz="2400" b="1" i="0" u="none" strike="noStrike" kern="1200" baseline="0">
                    <a:solidFill>
                      <a:schemeClr val="dk1">
                        <a:lumMod val="65000"/>
                        <a:lumOff val="35000"/>
                      </a:schemeClr>
                    </a:solidFill>
                    <a:latin typeface="+mn-lt"/>
                    <a:ea typeface="+mn-ea"/>
                    <a:cs typeface="+mn-cs"/>
                  </a:defRPr>
                </a:pPr>
                <a:r>
                  <a:rPr lang="en-SG"/>
                  <a:t>Number of bugs</a:t>
                </a:r>
              </a:p>
            </c:rich>
          </c:tx>
          <c:overlay val="0"/>
          <c:spPr>
            <a:noFill/>
            <a:ln>
              <a:noFill/>
            </a:ln>
            <a:effectLst/>
          </c:spPr>
          <c:txPr>
            <a:bodyPr rot="-5400000" spcFirstLastPara="1" vertOverflow="ellipsis" vert="horz" wrap="square" anchor="ctr" anchorCtr="1"/>
            <a:lstStyle/>
            <a:p>
              <a:pPr>
                <a:defRPr sz="2400" b="1"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dk1">
                    <a:lumMod val="65000"/>
                    <a:lumOff val="35000"/>
                  </a:schemeClr>
                </a:solidFill>
                <a:latin typeface="+mn-lt"/>
                <a:ea typeface="+mn-ea"/>
                <a:cs typeface="+mn-cs"/>
              </a:defRPr>
            </a:pPr>
            <a:endParaRPr lang="en-US"/>
          </a:p>
        </c:txPr>
        <c:crossAx val="7198358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2400" b="0" i="0" u="none" strike="noStrike" kern="1200" baseline="0">
                <a:solidFill>
                  <a:schemeClr val="dk1">
                    <a:lumMod val="65000"/>
                    <a:lumOff val="35000"/>
                  </a:schemeClr>
                </a:solidFill>
                <a:latin typeface="+mn-lt"/>
                <a:ea typeface="+mn-ea"/>
                <a:cs typeface="+mn-cs"/>
              </a:defRPr>
            </a:pPr>
            <a:endParaRPr lang="en-US"/>
          </a:p>
        </c:txPr>
      </c:dTable>
      <c:spPr>
        <a:pattFill prst="ltDnDiag">
          <a:fgClr>
            <a:schemeClr val="dk1">
              <a:lumMod val="15000"/>
              <a:lumOff val="85000"/>
            </a:schemeClr>
          </a:fgClr>
          <a:bgClr>
            <a:schemeClr val="lt1"/>
          </a:bgClr>
        </a:pattFill>
        <a:ln>
          <a:noFill/>
        </a:ln>
        <a:effectLst/>
      </c:spPr>
    </c:plotArea>
    <c:legend>
      <c:legendPos val="r"/>
      <c:overlay val="0"/>
      <c:spPr>
        <a:noFill/>
        <a:ln>
          <a:noFill/>
        </a:ln>
        <a:effectLst/>
      </c:spPr>
      <c:txPr>
        <a:bodyPr rot="0" spcFirstLastPara="1" vertOverflow="ellipsis" vert="horz" wrap="square" anchor="ctr" anchorCtr="1"/>
        <a:lstStyle/>
        <a:p>
          <a:pPr>
            <a:defRPr sz="24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sz="24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Number of GIT Commits</c:v>
                </c:pt>
              </c:strCache>
            </c:strRef>
          </c:tx>
          <c:spPr>
            <a:ln w="28575" cap="rnd">
              <a:solidFill>
                <a:schemeClr val="tx2"/>
              </a:solidFill>
              <a:round/>
            </a:ln>
            <a:effectLst/>
          </c:spPr>
          <c:marker>
            <c:symbol val="none"/>
          </c:marker>
          <c:dPt>
            <c:idx val="0"/>
            <c:marker>
              <c:symbol val="none"/>
            </c:marker>
            <c:bubble3D val="0"/>
            <c:spPr>
              <a:ln w="28575" cap="rnd">
                <a:solidFill>
                  <a:schemeClr val="tx2"/>
                </a:solidFill>
                <a:round/>
              </a:ln>
              <a:effectLst/>
            </c:spPr>
            <c:extLst>
              <c:ext xmlns:c16="http://schemas.microsoft.com/office/drawing/2014/chart" uri="{C3380CC4-5D6E-409C-BE32-E72D297353CC}">
                <c16:uniqueId val="{00000001-7098-49F5-8483-528D365CBC00}"/>
              </c:ext>
            </c:extLst>
          </c:dPt>
          <c:dPt>
            <c:idx val="1"/>
            <c:marker>
              <c:symbol val="none"/>
            </c:marker>
            <c:bubble3D val="0"/>
            <c:spPr>
              <a:ln w="28575" cap="rnd">
                <a:solidFill>
                  <a:schemeClr val="tx2"/>
                </a:solidFill>
                <a:round/>
              </a:ln>
              <a:effectLst/>
            </c:spPr>
            <c:extLst>
              <c:ext xmlns:c16="http://schemas.microsoft.com/office/drawing/2014/chart" uri="{C3380CC4-5D6E-409C-BE32-E72D297353CC}">
                <c16:uniqueId val="{00000002-7098-49F5-8483-528D365CBC00}"/>
              </c:ext>
            </c:extLst>
          </c:dPt>
          <c:dPt>
            <c:idx val="2"/>
            <c:marker>
              <c:symbol val="none"/>
            </c:marker>
            <c:bubble3D val="0"/>
            <c:spPr>
              <a:ln w="28575" cap="rnd">
                <a:solidFill>
                  <a:schemeClr val="tx2"/>
                </a:solidFill>
                <a:round/>
              </a:ln>
              <a:effectLst/>
            </c:spPr>
            <c:extLst>
              <c:ext xmlns:c16="http://schemas.microsoft.com/office/drawing/2014/chart" uri="{C3380CC4-5D6E-409C-BE32-E72D297353CC}">
                <c16:uniqueId val="{00000003-7098-49F5-8483-528D365CBC00}"/>
              </c:ext>
            </c:extLst>
          </c:dPt>
          <c:dPt>
            <c:idx val="3"/>
            <c:marker>
              <c:symbol val="none"/>
            </c:marker>
            <c:bubble3D val="0"/>
            <c:spPr>
              <a:ln w="28575" cap="rnd">
                <a:solidFill>
                  <a:schemeClr val="tx2"/>
                </a:solidFill>
                <a:round/>
              </a:ln>
              <a:effectLst/>
            </c:spPr>
            <c:extLst>
              <c:ext xmlns:c16="http://schemas.microsoft.com/office/drawing/2014/chart" uri="{C3380CC4-5D6E-409C-BE32-E72D297353CC}">
                <c16:uniqueId val="{00000004-7098-49F5-8483-528D365CBC00}"/>
              </c:ext>
            </c:extLst>
          </c:dPt>
          <c:dPt>
            <c:idx val="4"/>
            <c:marker>
              <c:symbol val="none"/>
            </c:marker>
            <c:bubble3D val="0"/>
            <c:spPr>
              <a:ln w="28575" cap="rnd">
                <a:solidFill>
                  <a:schemeClr val="tx2"/>
                </a:solidFill>
                <a:round/>
              </a:ln>
              <a:effectLst/>
            </c:spPr>
            <c:extLst>
              <c:ext xmlns:c16="http://schemas.microsoft.com/office/drawing/2014/chart" uri="{C3380CC4-5D6E-409C-BE32-E72D297353CC}">
                <c16:uniqueId val="{00000005-7098-49F5-8483-528D365CBC00}"/>
              </c:ext>
            </c:extLst>
          </c:dPt>
          <c:dLbls>
            <c:dLbl>
              <c:idx val="0"/>
              <c:layout>
                <c:manualLayout>
                  <c:x val="-4.146919431279622E-2"/>
                  <c:y val="4.0513523724108831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098-49F5-8483-528D365CBC00}"/>
                </c:ext>
              </c:extLst>
            </c:dLbl>
            <c:dLbl>
              <c:idx val="1"/>
              <c:layout>
                <c:manualLayout>
                  <c:x val="-7.7507898894154825E-2"/>
                  <c:y val="0.10634805674080779"/>
                </c:manualLayout>
              </c:layout>
              <c:spPr>
                <a:noFill/>
                <a:ln>
                  <a:noFill/>
                </a:ln>
                <a:effectLst/>
              </c:spPr>
              <c:txPr>
                <a:bodyPr rot="0" spcFirstLastPara="1" vertOverflow="ellipsis" vert="horz" wrap="square" lIns="38100" tIns="19050" rIns="38100" bIns="19050" anchor="ctr" anchorCtr="1">
                  <a:noAutofit/>
                </a:bodyPr>
                <a:lstStyle/>
                <a:p>
                  <a:pPr>
                    <a:defRPr sz="2800" b="1" i="0" u="none" strike="noStrike" kern="1200" spc="0" baseline="0">
                      <a:solidFill>
                        <a:schemeClr val="accent2"/>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5691643032180219"/>
                      <c:h val="3.8220225864034056E-2"/>
                    </c:manualLayout>
                  </c15:layout>
                </c:ext>
                <c:ext xmlns:c16="http://schemas.microsoft.com/office/drawing/2014/chart" uri="{C3380CC4-5D6E-409C-BE32-E72D297353CC}">
                  <c16:uniqueId val="{00000002-7098-49F5-8483-528D365CBC00}"/>
                </c:ext>
              </c:extLst>
            </c:dLbl>
            <c:dLbl>
              <c:idx val="2"/>
              <c:layout>
                <c:manualLayout>
                  <c:x val="-6.8127962085308053E-2"/>
                  <c:y val="6.3664108709313869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098-49F5-8483-528D365CBC00}"/>
                </c:ext>
              </c:extLst>
            </c:dLbl>
            <c:dLbl>
              <c:idx val="3"/>
              <c:layout>
                <c:manualLayout>
                  <c:x val="-5.7266982622432933E-2"/>
                  <c:y val="6.2217197147738559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098-49F5-8483-528D365CBC00}"/>
                </c:ext>
              </c:extLst>
            </c:dLbl>
            <c:dLbl>
              <c:idx val="4"/>
              <c:layout>
                <c:manualLayout>
                  <c:x val="-4.6406042032068266E-2"/>
                  <c:y val="-4.6301169970410089E-2"/>
                </c:manualLayout>
              </c:layout>
              <c:spPr>
                <a:noFill/>
                <a:ln>
                  <a:noFill/>
                </a:ln>
                <a:effectLst/>
              </c:spPr>
              <c:txPr>
                <a:bodyPr rot="0" spcFirstLastPara="1" vertOverflow="ellipsis" vert="horz" wrap="square" lIns="38100" tIns="19050" rIns="38100" bIns="19050" anchor="ctr" anchorCtr="1">
                  <a:noAutofit/>
                </a:bodyPr>
                <a:lstStyle/>
                <a:p>
                  <a:pPr>
                    <a:defRPr sz="2800" b="1" i="0" u="none" strike="noStrike" kern="1200" spc="0" baseline="0">
                      <a:solidFill>
                        <a:schemeClr val="accent2"/>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2746350648704455"/>
                      <c:h val="5.7030076164513159E-2"/>
                    </c:manualLayout>
                  </c15:layout>
                </c:ext>
                <c:ext xmlns:c16="http://schemas.microsoft.com/office/drawing/2014/chart" uri="{C3380CC4-5D6E-409C-BE32-E72D297353CC}">
                  <c16:uniqueId val="{00000005-7098-49F5-8483-528D365CBC00}"/>
                </c:ext>
              </c:extLst>
            </c:dLbl>
            <c:spPr>
              <a:noFill/>
              <a:ln>
                <a:noFill/>
              </a:ln>
              <a:effectLst/>
            </c:spPr>
            <c:txPr>
              <a:bodyPr rot="0" spcFirstLastPara="1" vertOverflow="ellipsis" vert="horz" wrap="square" lIns="38100" tIns="19050" rIns="38100" bIns="19050" anchor="ctr" anchorCtr="1">
                <a:spAutoFit/>
              </a:bodyPr>
              <a:lstStyle/>
              <a:p>
                <a:pPr>
                  <a:defRPr sz="2800" b="1" i="0" u="none" strike="noStrike" kern="1200" spc="0" baseline="0">
                    <a:solidFill>
                      <a:schemeClr val="accent2"/>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Joel</c:v>
                </c:pt>
                <c:pt idx="1">
                  <c:v>Shreyas</c:v>
                </c:pt>
                <c:pt idx="2">
                  <c:v>Ming Xuan</c:v>
                </c:pt>
                <c:pt idx="3">
                  <c:v>Amanda</c:v>
                </c:pt>
                <c:pt idx="4">
                  <c:v>Joleen</c:v>
                </c:pt>
              </c:strCache>
            </c:strRef>
          </c:cat>
          <c:val>
            <c:numRef>
              <c:f>Sheet1!$B$2:$B$6</c:f>
              <c:numCache>
                <c:formatCode>General</c:formatCode>
                <c:ptCount val="5"/>
                <c:pt idx="0">
                  <c:v>46</c:v>
                </c:pt>
                <c:pt idx="1">
                  <c:v>45</c:v>
                </c:pt>
                <c:pt idx="2">
                  <c:v>37</c:v>
                </c:pt>
                <c:pt idx="3">
                  <c:v>35</c:v>
                </c:pt>
                <c:pt idx="4">
                  <c:v>45</c:v>
                </c:pt>
              </c:numCache>
            </c:numRef>
          </c:val>
          <c:smooth val="0"/>
          <c:extLst>
            <c:ext xmlns:c16="http://schemas.microsoft.com/office/drawing/2014/chart" uri="{C3380CC4-5D6E-409C-BE32-E72D297353CC}">
              <c16:uniqueId val="{00000000-7098-49F5-8483-528D365CBC00}"/>
            </c:ext>
          </c:extLst>
        </c:ser>
        <c:dLbls>
          <c:showLegendKey val="0"/>
          <c:showVal val="0"/>
          <c:showCatName val="0"/>
          <c:showSerName val="0"/>
          <c:showPercent val="0"/>
          <c:showBubbleSize val="0"/>
        </c:dLbls>
        <c:smooth val="0"/>
        <c:axId val="87817999"/>
        <c:axId val="1479112191"/>
      </c:lineChart>
      <c:catAx>
        <c:axId val="87817999"/>
        <c:scaling>
          <c:orientation val="minMax"/>
        </c:scaling>
        <c:delete val="0"/>
        <c:axPos val="b"/>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79112191"/>
        <c:crosses val="autoZero"/>
        <c:auto val="1"/>
        <c:lblAlgn val="ctr"/>
        <c:lblOffset val="100"/>
        <c:noMultiLvlLbl val="0"/>
      </c:catAx>
      <c:valAx>
        <c:axId val="147911219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78179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32">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alpha val="54000"/>
          </a:schemeClr>
        </a:solidFill>
        <a:round/>
      </a:ln>
    </cs:spPr>
  </cs:gridlineMajor>
  <cs:gridlineMinor>
    <cs:lnRef idx="0"/>
    <cs:fillRef idx="0"/>
    <cs:effectRef idx="0"/>
    <cs:fontRef idx="minor">
      <a:schemeClr val="dk1"/>
    </cs:fontRef>
    <cs:spPr>
      <a:ln w="9525" cap="flat" cmpd="sng" algn="ctr">
        <a:solidFill>
          <a:schemeClr val="dk1">
            <a:lumMod val="15000"/>
            <a:lumOff val="85000"/>
            <a:alpha val="51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6.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Ligh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Light"/>
              </a:defRPr>
            </a:lvl1pPr>
          </a:lstStyle>
          <a:p>
            <a:fld id="{EFC10EE1-B198-C942-8235-326C972CBB30}" type="datetimeFigureOut">
              <a:rPr lang="en-US" smtClean="0"/>
              <a:pPr/>
              <a:t>11/19/2017</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Ligh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Light"/>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kern="1200">
        <a:solidFill>
          <a:schemeClr val="tx1"/>
        </a:solidFill>
        <a:latin typeface="Calibri Light"/>
        <a:ea typeface="+mn-ea"/>
        <a:cs typeface="+mn-cs"/>
      </a:defRPr>
    </a:lvl1pPr>
    <a:lvl2pPr marL="914217" algn="l" defTabSz="914217" rtl="0" eaLnBrk="1" latinLnBrk="0" hangingPunct="1">
      <a:defRPr sz="2400" kern="1200">
        <a:solidFill>
          <a:schemeClr val="tx1"/>
        </a:solidFill>
        <a:latin typeface="Calibri Light"/>
        <a:ea typeface="+mn-ea"/>
        <a:cs typeface="+mn-cs"/>
      </a:defRPr>
    </a:lvl2pPr>
    <a:lvl3pPr marL="1828434" algn="l" defTabSz="914217" rtl="0" eaLnBrk="1" latinLnBrk="0" hangingPunct="1">
      <a:defRPr sz="2400" kern="1200">
        <a:solidFill>
          <a:schemeClr val="tx1"/>
        </a:solidFill>
        <a:latin typeface="Calibri Light"/>
        <a:ea typeface="+mn-ea"/>
        <a:cs typeface="+mn-cs"/>
      </a:defRPr>
    </a:lvl3pPr>
    <a:lvl4pPr marL="2742651" algn="l" defTabSz="914217" rtl="0" eaLnBrk="1" latinLnBrk="0" hangingPunct="1">
      <a:defRPr sz="2400" kern="1200">
        <a:solidFill>
          <a:schemeClr val="tx1"/>
        </a:solidFill>
        <a:latin typeface="Calibri Light"/>
        <a:ea typeface="+mn-ea"/>
        <a:cs typeface="+mn-cs"/>
      </a:defRPr>
    </a:lvl4pPr>
    <a:lvl5pPr marL="3656868" algn="l" defTabSz="914217" rtl="0" eaLnBrk="1" latinLnBrk="0" hangingPunct="1">
      <a:defRPr sz="2400" kern="1200">
        <a:solidFill>
          <a:schemeClr val="tx1"/>
        </a:solidFill>
        <a:latin typeface="Calibri Light"/>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4222413" y="-11796713"/>
            <a:ext cx="166195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7426802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4222413" y="-11796713"/>
            <a:ext cx="166195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168426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4222413" y="-11796713"/>
            <a:ext cx="166195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535850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4222413" y="-11796713"/>
            <a:ext cx="166195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045058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4222413" y="-11796713"/>
            <a:ext cx="166195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974583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4222413" y="-11796713"/>
            <a:ext cx="166195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801031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4222413" y="-11796713"/>
            <a:ext cx="166195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349249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4222413" y="-11796713"/>
            <a:ext cx="166195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852833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4222413" y="-11796713"/>
            <a:ext cx="166195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508650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4222413" y="-11796713"/>
            <a:ext cx="166195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226360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2244726"/>
            <a:ext cx="15544800" cy="4775200"/>
          </a:xfrm>
        </p:spPr>
        <p:txBody>
          <a:bodyPr anchor="b"/>
          <a:lstStyle>
            <a:lvl1pPr algn="ctr">
              <a:defRPr sz="12000"/>
            </a:lvl1pPr>
          </a:lstStyle>
          <a:p>
            <a:r>
              <a:rPr lang="en-US"/>
              <a:t>Click to edit Master title style</a:t>
            </a:r>
            <a:endParaRPr lang="en-US" dirty="0"/>
          </a:p>
        </p:txBody>
      </p:sp>
      <p:sp>
        <p:nvSpPr>
          <p:cNvPr id="3" name="Subtitle 2"/>
          <p:cNvSpPr>
            <a:spLocks noGrp="1"/>
          </p:cNvSpPr>
          <p:nvPr>
            <p:ph type="subTitle" idx="1"/>
          </p:nvPr>
        </p:nvSpPr>
        <p:spPr>
          <a:xfrm>
            <a:off x="2286000" y="7204076"/>
            <a:ext cx="13716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11/19/2017</a:t>
            </a:fld>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930394447"/>
      </p:ext>
    </p:extLst>
  </p:cSld>
  <p:clrMapOvr>
    <a:masterClrMapping/>
  </p:clrMapOvr>
  <p:transition spd="slow" advClick="0">
    <p:push dir="u"/>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27143638"/>
      </p:ext>
    </p:extLst>
  </p:cSld>
  <p:clrMapOvr>
    <a:masterClrMapping/>
  </p:clrMapOvr>
  <p:transition spd="slow" advClick="0">
    <p:push dir="u"/>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1" y="730250"/>
            <a:ext cx="3943350" cy="1162367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1" y="730250"/>
            <a:ext cx="11601450" cy="1162367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25227265"/>
      </p:ext>
    </p:extLst>
  </p:cSld>
  <p:clrMapOvr>
    <a:masterClrMapping/>
  </p:clrMapOvr>
  <p:transition spd="slow" advClick="0">
    <p:push dir="u"/>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ig Picture">
    <p:spTree>
      <p:nvGrpSpPr>
        <p:cNvPr id="1" name=""/>
        <p:cNvGrpSpPr/>
        <p:nvPr/>
      </p:nvGrpSpPr>
      <p:grpSpPr>
        <a:xfrm>
          <a:off x="0" y="0"/>
          <a:ext cx="0" cy="0"/>
          <a:chOff x="0" y="0"/>
          <a:chExt cx="0" cy="0"/>
        </a:xfrm>
      </p:grpSpPr>
      <p:sp>
        <p:nvSpPr>
          <p:cNvPr id="49" name="Picture Placeholder 13"/>
          <p:cNvSpPr>
            <a:spLocks noGrp="1"/>
          </p:cNvSpPr>
          <p:nvPr>
            <p:ph type="pic" sz="quarter" idx="14"/>
          </p:nvPr>
        </p:nvSpPr>
        <p:spPr>
          <a:xfrm>
            <a:off x="0" y="0"/>
            <a:ext cx="18288000" cy="13716000"/>
          </a:xfrm>
          <a:prstGeom prst="rect">
            <a:avLst/>
          </a:prstGeom>
          <a:solidFill>
            <a:schemeClr val="bg1">
              <a:lumMod val="95000"/>
            </a:schemeClr>
          </a:solidFill>
          <a:effectLst/>
        </p:spPr>
        <p:txBody>
          <a:bodyPr>
            <a:normAutofit/>
          </a:bodyPr>
          <a:lstStyle>
            <a:lvl1pPr marL="0" indent="0">
              <a:buNone/>
              <a:defRPr sz="1800" b="0" i="0">
                <a:ln>
                  <a:noFill/>
                </a:ln>
                <a:solidFill>
                  <a:schemeClr val="tx2"/>
                </a:solidFill>
                <a:latin typeface="Roboto Regular" charset="0"/>
                <a:ea typeface="Roboto Regular" charset="0"/>
                <a:cs typeface="Roboto Regular" charset="0"/>
              </a:defRPr>
            </a:lvl1pPr>
          </a:lstStyle>
          <a:p>
            <a:endParaRPr lang="en-US" dirty="0"/>
          </a:p>
        </p:txBody>
      </p:sp>
    </p:spTree>
    <p:extLst>
      <p:ext uri="{BB962C8B-B14F-4D97-AF65-F5344CB8AC3E}">
        <p14:creationId xmlns:p14="http://schemas.microsoft.com/office/powerpoint/2010/main" val="1716775683"/>
      </p:ext>
    </p:extLst>
  </p:cSld>
  <p:clrMapOvr>
    <a:masterClrMapping/>
  </p:clrMapOvr>
  <p:transition spd="slow" advClick="0">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Welcome Message">
    <p:spTree>
      <p:nvGrpSpPr>
        <p:cNvPr id="1" name=""/>
        <p:cNvGrpSpPr/>
        <p:nvPr/>
      </p:nvGrpSpPr>
      <p:grpSpPr>
        <a:xfrm>
          <a:off x="0" y="0"/>
          <a:ext cx="0" cy="0"/>
          <a:chOff x="0" y="0"/>
          <a:chExt cx="0" cy="0"/>
        </a:xfrm>
      </p:grpSpPr>
      <p:sp>
        <p:nvSpPr>
          <p:cNvPr id="21" name="Picture Placeholder 13"/>
          <p:cNvSpPr>
            <a:spLocks noGrp="1" noChangeAspect="1"/>
          </p:cNvSpPr>
          <p:nvPr>
            <p:ph type="pic" sz="quarter" idx="20"/>
          </p:nvPr>
        </p:nvSpPr>
        <p:spPr>
          <a:xfrm>
            <a:off x="2061559" y="2861987"/>
            <a:ext cx="5937900" cy="7910092"/>
          </a:xfrm>
          <a:prstGeom prst="ellipse">
            <a:avLst/>
          </a:prstGeom>
        </p:spPr>
        <p:txBody>
          <a:bodyPr rtlCol="0">
            <a:noAutofit/>
          </a:bodyPr>
          <a:lstStyle>
            <a:lvl1pPr marL="0" indent="0">
              <a:lnSpc>
                <a:spcPct val="130000"/>
              </a:lnSpc>
              <a:buNone/>
              <a:defRPr sz="1800" baseline="0"/>
            </a:lvl1pPr>
          </a:lstStyle>
          <a:p>
            <a:pPr lvl="0"/>
            <a:r>
              <a:rPr lang="en-US" noProof="0"/>
              <a:t>Drag picture to placeholder or click icon to add</a:t>
            </a:r>
            <a:endParaRPr lang="en-US" noProof="0" dirty="0"/>
          </a:p>
        </p:txBody>
      </p:sp>
    </p:spTree>
    <p:extLst>
      <p:ext uri="{BB962C8B-B14F-4D97-AF65-F5344CB8AC3E}">
        <p14:creationId xmlns:p14="http://schemas.microsoft.com/office/powerpoint/2010/main" val="526066563"/>
      </p:ext>
    </p:extLst>
  </p:cSld>
  <p:clrMapOvr>
    <a:masterClrMapping/>
  </p:clrMapOvr>
  <p:transition spd="slow" advClick="0">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9587392"/>
      </p:ext>
    </p:extLst>
  </p:cSld>
  <p:clrMapOvr>
    <a:masterClrMapping/>
  </p:clrMapOvr>
  <p:transition spd="slow" advClick="0">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Desktop Web Mockup">
    <p:spTree>
      <p:nvGrpSpPr>
        <p:cNvPr id="1" name=""/>
        <p:cNvGrpSpPr/>
        <p:nvPr/>
      </p:nvGrpSpPr>
      <p:grpSpPr>
        <a:xfrm>
          <a:off x="0" y="0"/>
          <a:ext cx="0" cy="0"/>
          <a:chOff x="0" y="0"/>
          <a:chExt cx="0" cy="0"/>
        </a:xfrm>
      </p:grpSpPr>
      <p:sp>
        <p:nvSpPr>
          <p:cNvPr id="19" name="Picture Placeholder 13"/>
          <p:cNvSpPr>
            <a:spLocks noGrp="1"/>
          </p:cNvSpPr>
          <p:nvPr>
            <p:ph type="pic" sz="quarter" idx="14"/>
          </p:nvPr>
        </p:nvSpPr>
        <p:spPr>
          <a:xfrm>
            <a:off x="2151374" y="4518871"/>
            <a:ext cx="6004087" cy="4538261"/>
          </a:xfrm>
          <a:prstGeom prst="rect">
            <a:avLst/>
          </a:prstGeom>
          <a:solidFill>
            <a:schemeClr val="bg1">
              <a:lumMod val="95000"/>
            </a:schemeClr>
          </a:solidFill>
          <a:effectLst/>
        </p:spPr>
        <p:txBody>
          <a:bodyPr>
            <a:normAutofit/>
          </a:bodyPr>
          <a:lstStyle>
            <a:lvl1pPr marL="0" indent="0">
              <a:buNone/>
              <a:defRPr sz="1800" b="0" i="0">
                <a:ln>
                  <a:noFill/>
                </a:ln>
                <a:solidFill>
                  <a:schemeClr val="tx2"/>
                </a:solidFill>
                <a:latin typeface="Roboto Regular" charset="0"/>
                <a:ea typeface="Roboto Regular" charset="0"/>
                <a:cs typeface="Roboto Regular" charset="0"/>
              </a:defRPr>
            </a:lvl1pPr>
          </a:lstStyle>
          <a:p>
            <a:endParaRPr lang="en-US" dirty="0"/>
          </a:p>
        </p:txBody>
      </p:sp>
    </p:spTree>
    <p:extLst>
      <p:ext uri="{BB962C8B-B14F-4D97-AF65-F5344CB8AC3E}">
        <p14:creationId xmlns:p14="http://schemas.microsoft.com/office/powerpoint/2010/main" val="2012191508"/>
      </p:ext>
    </p:extLst>
  </p:cSld>
  <p:clrMapOvr>
    <a:masterClrMapping/>
  </p:clrMapOvr>
  <p:transition spd="slow" advClick="0">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11/19/2017</a:t>
            </a:fld>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372933543"/>
      </p:ext>
    </p:extLst>
  </p:cSld>
  <p:clrMapOvr>
    <a:masterClrMapping/>
  </p:clrMapOvr>
  <p:transition spd="slow" advClick="0">
    <p:push dir="u"/>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6" y="3419479"/>
            <a:ext cx="15773400" cy="5705474"/>
          </a:xfrm>
        </p:spPr>
        <p:txBody>
          <a:bodyPr anchor="b"/>
          <a:lstStyle>
            <a:lvl1pPr>
              <a:defRPr sz="12000"/>
            </a:lvl1pPr>
          </a:lstStyle>
          <a:p>
            <a:r>
              <a:rPr lang="en-US"/>
              <a:t>Click to edit Master title style</a:t>
            </a:r>
            <a:endParaRPr lang="en-US" dirty="0"/>
          </a:p>
        </p:txBody>
      </p:sp>
      <p:sp>
        <p:nvSpPr>
          <p:cNvPr id="3" name="Text Placeholder 2"/>
          <p:cNvSpPr>
            <a:spLocks noGrp="1"/>
          </p:cNvSpPr>
          <p:nvPr>
            <p:ph type="body" idx="1"/>
          </p:nvPr>
        </p:nvSpPr>
        <p:spPr>
          <a:xfrm>
            <a:off x="1247776" y="9178929"/>
            <a:ext cx="15773400" cy="3000374"/>
          </a:xfrm>
        </p:spPr>
        <p:txBody>
          <a:bodyPr/>
          <a:lstStyle>
            <a:lvl1pPr marL="0" indent="0">
              <a:buNone/>
              <a:defRPr sz="4800">
                <a:solidFill>
                  <a:schemeClr val="tx1"/>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01771400"/>
      </p:ext>
    </p:extLst>
  </p:cSld>
  <p:clrMapOvr>
    <a:masterClrMapping/>
  </p:clrMapOvr>
  <p:transition spd="slow" advClick="0">
    <p:push dir="u"/>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3651250"/>
            <a:ext cx="77724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3651250"/>
            <a:ext cx="77724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11/19/2017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7277575"/>
      </p:ext>
    </p:extLst>
  </p:cSld>
  <p:clrMapOvr>
    <a:masterClrMapping/>
  </p:clrMapOvr>
  <p:transition spd="slow" advClick="0">
    <p:push dir="u"/>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730253"/>
            <a:ext cx="15773400" cy="265112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9684" y="3362326"/>
            <a:ext cx="7736680"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4" name="Content Placeholder 3"/>
          <p:cNvSpPr>
            <a:spLocks noGrp="1"/>
          </p:cNvSpPr>
          <p:nvPr>
            <p:ph sz="half" idx="2"/>
          </p:nvPr>
        </p:nvSpPr>
        <p:spPr>
          <a:xfrm>
            <a:off x="1259684" y="5010150"/>
            <a:ext cx="7736680"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1" y="3362326"/>
            <a:ext cx="7774782"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6" name="Content Placeholder 5"/>
          <p:cNvSpPr>
            <a:spLocks noGrp="1"/>
          </p:cNvSpPr>
          <p:nvPr>
            <p:ph sz="quarter" idx="4"/>
          </p:nvPr>
        </p:nvSpPr>
        <p:spPr>
          <a:xfrm>
            <a:off x="9258301" y="5010150"/>
            <a:ext cx="7774782"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11/19/2017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31068977"/>
      </p:ext>
    </p:extLst>
  </p:cSld>
  <p:clrMapOvr>
    <a:masterClrMapping/>
  </p:clrMapOvr>
  <p:transition spd="slow" advClick="0">
    <p:push dir="u"/>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11/19/2017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31697131"/>
      </p:ext>
    </p:extLst>
  </p:cSld>
  <p:clrMapOvr>
    <a:masterClrMapping/>
  </p:clrMapOvr>
  <p:transition spd="slow" advClick="0">
    <p:push dir="u"/>
  </p:transition>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11/19/2017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46154644"/>
      </p:ext>
    </p:extLst>
  </p:cSld>
  <p:clrMapOvr>
    <a:masterClrMapping/>
  </p:clrMapOvr>
  <p:transition spd="slow" advClick="0">
    <p:push dir="u"/>
  </p:transition>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2" y="914400"/>
            <a:ext cx="5898356" cy="3200400"/>
          </a:xfrm>
        </p:spPr>
        <p:txBody>
          <a:bodyPr anchor="b"/>
          <a:lstStyle>
            <a:lvl1pPr>
              <a:defRPr sz="6400"/>
            </a:lvl1pPr>
          </a:lstStyle>
          <a:p>
            <a:r>
              <a:rPr lang="en-US"/>
              <a:t>Click to edit Master title style</a:t>
            </a:r>
            <a:endParaRPr lang="en-US" dirty="0"/>
          </a:p>
        </p:txBody>
      </p:sp>
      <p:sp>
        <p:nvSpPr>
          <p:cNvPr id="3" name="Content Placeholder 2"/>
          <p:cNvSpPr>
            <a:spLocks noGrp="1"/>
          </p:cNvSpPr>
          <p:nvPr>
            <p:ph idx="1"/>
          </p:nvPr>
        </p:nvSpPr>
        <p:spPr>
          <a:xfrm>
            <a:off x="7774782" y="1974853"/>
            <a:ext cx="92583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2" y="4114800"/>
            <a:ext cx="5898356"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86513411"/>
      </p:ext>
    </p:extLst>
  </p:cSld>
  <p:clrMapOvr>
    <a:masterClrMapping/>
  </p:clrMapOvr>
  <p:transition spd="slow" advClick="0">
    <p:push dir="u"/>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2" y="914400"/>
            <a:ext cx="5898356" cy="3200400"/>
          </a:xfrm>
        </p:spPr>
        <p:txBody>
          <a:bodyPr anchor="b"/>
          <a:lstStyle>
            <a:lvl1pPr>
              <a:defRPr sz="6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974853"/>
            <a:ext cx="9258300" cy="9747250"/>
          </a:xfrm>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lang="en-US" dirty="0"/>
          </a:p>
        </p:txBody>
      </p:sp>
      <p:sp>
        <p:nvSpPr>
          <p:cNvPr id="4" name="Text Placeholder 3"/>
          <p:cNvSpPr>
            <a:spLocks noGrp="1"/>
          </p:cNvSpPr>
          <p:nvPr>
            <p:ph type="body" sz="half" idx="2"/>
          </p:nvPr>
        </p:nvSpPr>
        <p:spPr>
          <a:xfrm>
            <a:off x="1259682" y="4114800"/>
            <a:ext cx="5898356"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55859371"/>
      </p:ext>
    </p:extLst>
  </p:cSld>
  <p:clrMapOvr>
    <a:masterClrMapping/>
  </p:clrMapOvr>
  <p:transition spd="slow" advClick="0">
    <p:push dir="u"/>
  </p:transition>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730253"/>
            <a:ext cx="15773400"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57300" y="3651250"/>
            <a:ext cx="15773400" cy="870267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7300" y="12712703"/>
            <a:ext cx="41148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C764DE79-268F-4C1A-8933-263129D2AF90}" type="datetimeFigureOut">
              <a:rPr lang="en-US" dirty="0"/>
              <a:t>11/19/2017</a:t>
            </a:fld>
            <a:endParaRPr lang="en-US" dirty="0"/>
          </a:p>
        </p:txBody>
      </p:sp>
      <p:sp>
        <p:nvSpPr>
          <p:cNvPr id="5" name="Footer Placeholder 4"/>
          <p:cNvSpPr>
            <a:spLocks noGrp="1"/>
          </p:cNvSpPr>
          <p:nvPr>
            <p:ph type="ftr" sz="quarter" idx="3"/>
          </p:nvPr>
        </p:nvSpPr>
        <p:spPr>
          <a:xfrm>
            <a:off x="6057900" y="12712703"/>
            <a:ext cx="61722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2915900" y="12712703"/>
            <a:ext cx="41148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909843869"/>
      </p:ext>
    </p:extLst>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 id="2147483975" r:id="rId12"/>
    <p:sldLayoutId id="2147483976" r:id="rId13"/>
    <p:sldLayoutId id="2147483977" r:id="rId14"/>
    <p:sldLayoutId id="2147483983" r:id="rId15"/>
  </p:sldLayoutIdLst>
  <p:transition spd="slow" advClick="0">
    <p:push dir="u"/>
  </p:transition>
  <p:hf hdr="0" ftr="0" dt="0"/>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10.sv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2.sv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4.sv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8.sv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18" Type="http://schemas.openxmlformats.org/officeDocument/2006/relationships/image" Target="../media/image21.svg"/><Relationship Id="rId3" Type="http://schemas.openxmlformats.org/officeDocument/2006/relationships/image" Target="../media/image6.jpeg"/><Relationship Id="rId7" Type="http://schemas.openxmlformats.org/officeDocument/2006/relationships/image" Target="../media/image10.sv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notesSlide" Target="../notesSlides/notesSlide1.xml"/><Relationship Id="rId16" Type="http://schemas.openxmlformats.org/officeDocument/2006/relationships/image" Target="../media/image19.png"/><Relationship Id="rId1" Type="http://schemas.openxmlformats.org/officeDocument/2006/relationships/slideLayout" Target="../slideLayouts/slideLayout12.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5" Type="http://schemas.openxmlformats.org/officeDocument/2006/relationships/image" Target="../media/image1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6.svg"/><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3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21.sv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7" Type="http://schemas.microsoft.com/office/2007/relationships/hdphoto" Target="../media/hdphoto1.wdp"/><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8.sv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BE26D9F-7090-411C-8A57-5FEA7E29E200}"/>
              </a:ext>
            </a:extLst>
          </p:cNvPr>
          <p:cNvGrpSpPr/>
          <p:nvPr/>
        </p:nvGrpSpPr>
        <p:grpSpPr>
          <a:xfrm>
            <a:off x="245041" y="1411186"/>
            <a:ext cx="17831377" cy="10893628"/>
            <a:chOff x="5898415" y="1976415"/>
            <a:chExt cx="5654530" cy="3255020"/>
          </a:xfrm>
        </p:grpSpPr>
        <p:sp>
          <p:nvSpPr>
            <p:cNvPr id="4" name="Freeform 45">
              <a:extLst>
                <a:ext uri="{FF2B5EF4-FFF2-40B4-BE49-F238E27FC236}">
                  <a16:creationId xmlns:a16="http://schemas.microsoft.com/office/drawing/2014/main" id="{1E34B5C7-24F2-4561-8A37-F130795957D6}"/>
                </a:ext>
              </a:extLst>
            </p:cNvPr>
            <p:cNvSpPr>
              <a:spLocks/>
            </p:cNvSpPr>
            <p:nvPr/>
          </p:nvSpPr>
          <p:spPr bwMode="auto">
            <a:xfrm>
              <a:off x="5898415" y="5105745"/>
              <a:ext cx="2848207" cy="125690"/>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98" tIns="34299" rIns="68598" bIns="34299" numCol="1" anchor="t" anchorCtr="0" compatLnSpc="1">
              <a:prstTxWarp prst="textNoShape">
                <a:avLst/>
              </a:prstTxWarp>
            </a:bodyPr>
            <a:lstStyle/>
            <a:p>
              <a:endParaRPr lang="id-ID" sz="2701">
                <a:latin typeface="Roboto Light"/>
              </a:endParaRPr>
            </a:p>
          </p:txBody>
        </p:sp>
        <p:sp>
          <p:nvSpPr>
            <p:cNvPr id="5" name="Freeform 46">
              <a:extLst>
                <a:ext uri="{FF2B5EF4-FFF2-40B4-BE49-F238E27FC236}">
                  <a16:creationId xmlns:a16="http://schemas.microsoft.com/office/drawing/2014/main" id="{F20DD537-11C0-4114-8767-8A10D0455289}"/>
                </a:ext>
              </a:extLst>
            </p:cNvPr>
            <p:cNvSpPr>
              <a:spLocks/>
            </p:cNvSpPr>
            <p:nvPr/>
          </p:nvSpPr>
          <p:spPr bwMode="auto">
            <a:xfrm>
              <a:off x="8704736" y="5105745"/>
              <a:ext cx="2848207" cy="125690"/>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98" tIns="34299" rIns="68598" bIns="34299" numCol="1" anchor="t" anchorCtr="0" compatLnSpc="1">
              <a:prstTxWarp prst="textNoShape">
                <a:avLst/>
              </a:prstTxWarp>
            </a:bodyPr>
            <a:lstStyle/>
            <a:p>
              <a:endParaRPr lang="id-ID" sz="2701">
                <a:latin typeface="Roboto Light"/>
              </a:endParaRPr>
            </a:p>
          </p:txBody>
        </p:sp>
        <p:sp>
          <p:nvSpPr>
            <p:cNvPr id="6" name="Freeform 47">
              <a:extLst>
                <a:ext uri="{FF2B5EF4-FFF2-40B4-BE49-F238E27FC236}">
                  <a16:creationId xmlns:a16="http://schemas.microsoft.com/office/drawing/2014/main" id="{07157E9F-A065-4E3C-B777-4101F0CFB931}"/>
                </a:ext>
              </a:extLst>
            </p:cNvPr>
            <p:cNvSpPr>
              <a:spLocks/>
            </p:cNvSpPr>
            <p:nvPr/>
          </p:nvSpPr>
          <p:spPr bwMode="auto">
            <a:xfrm>
              <a:off x="6455812" y="1976415"/>
              <a:ext cx="4581618" cy="3138999"/>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98" tIns="34299" rIns="68598" bIns="34299" numCol="1" anchor="t" anchorCtr="0" compatLnSpc="1">
              <a:prstTxWarp prst="textNoShape">
                <a:avLst/>
              </a:prstTxWarp>
            </a:bodyPr>
            <a:lstStyle/>
            <a:p>
              <a:endParaRPr lang="id-ID" sz="2701">
                <a:latin typeface="Roboto Light"/>
              </a:endParaRPr>
            </a:p>
          </p:txBody>
        </p:sp>
        <p:sp>
          <p:nvSpPr>
            <p:cNvPr id="7" name="Freeform 48">
              <a:extLst>
                <a:ext uri="{FF2B5EF4-FFF2-40B4-BE49-F238E27FC236}">
                  <a16:creationId xmlns:a16="http://schemas.microsoft.com/office/drawing/2014/main" id="{1FC90848-6B44-4E6E-B0F5-D1C48694E437}"/>
                </a:ext>
              </a:extLst>
            </p:cNvPr>
            <p:cNvSpPr>
              <a:spLocks/>
            </p:cNvSpPr>
            <p:nvPr/>
          </p:nvSpPr>
          <p:spPr bwMode="auto">
            <a:xfrm>
              <a:off x="6471923" y="1992528"/>
              <a:ext cx="4552622" cy="3106772"/>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bg1">
                <a:lumMod val="8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98" tIns="34299" rIns="68598" bIns="34299" numCol="1" anchor="t" anchorCtr="0" compatLnSpc="1">
              <a:prstTxWarp prst="textNoShape">
                <a:avLst/>
              </a:prstTxWarp>
            </a:bodyPr>
            <a:lstStyle/>
            <a:p>
              <a:endParaRPr lang="id-ID" sz="2701">
                <a:latin typeface="Roboto Light"/>
              </a:endParaRPr>
            </a:p>
          </p:txBody>
        </p:sp>
        <p:sp>
          <p:nvSpPr>
            <p:cNvPr id="8" name="Rectangle 50">
              <a:extLst>
                <a:ext uri="{FF2B5EF4-FFF2-40B4-BE49-F238E27FC236}">
                  <a16:creationId xmlns:a16="http://schemas.microsoft.com/office/drawing/2014/main" id="{805036D0-AEC9-442E-87A2-29074E5D72AA}"/>
                </a:ext>
              </a:extLst>
            </p:cNvPr>
            <p:cNvSpPr>
              <a:spLocks noChangeArrowheads="1"/>
            </p:cNvSpPr>
            <p:nvPr/>
          </p:nvSpPr>
          <p:spPr bwMode="auto">
            <a:xfrm>
              <a:off x="5898415" y="5054180"/>
              <a:ext cx="5654530" cy="103129"/>
            </a:xfrm>
            <a:prstGeom prst="rect">
              <a:avLst/>
            </a:prstGeom>
            <a:solidFill>
              <a:schemeClr val="bg1">
                <a:lumMod val="9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98" tIns="34299" rIns="68598" bIns="34299" numCol="1" anchor="t" anchorCtr="0" compatLnSpc="1">
              <a:prstTxWarp prst="textNoShape">
                <a:avLst/>
              </a:prstTxWarp>
            </a:bodyPr>
            <a:lstStyle/>
            <a:p>
              <a:endParaRPr lang="id-ID" sz="2701">
                <a:latin typeface="Roboto Light"/>
              </a:endParaRPr>
            </a:p>
          </p:txBody>
        </p:sp>
        <p:sp>
          <p:nvSpPr>
            <p:cNvPr id="9" name="Freeform 51">
              <a:extLst>
                <a:ext uri="{FF2B5EF4-FFF2-40B4-BE49-F238E27FC236}">
                  <a16:creationId xmlns:a16="http://schemas.microsoft.com/office/drawing/2014/main" id="{1574BC47-A56D-44F9-883E-B821A8391A67}"/>
                </a:ext>
              </a:extLst>
            </p:cNvPr>
            <p:cNvSpPr>
              <a:spLocks/>
            </p:cNvSpPr>
            <p:nvPr/>
          </p:nvSpPr>
          <p:spPr bwMode="auto">
            <a:xfrm>
              <a:off x="8318101" y="5054180"/>
              <a:ext cx="811932" cy="58010"/>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98" tIns="34299" rIns="68598" bIns="34299" numCol="1" anchor="t" anchorCtr="0" compatLnSpc="1">
              <a:prstTxWarp prst="textNoShape">
                <a:avLst/>
              </a:prstTxWarp>
            </a:bodyPr>
            <a:lstStyle/>
            <a:p>
              <a:endParaRPr lang="id-ID" sz="2701">
                <a:latin typeface="Roboto Light"/>
              </a:endParaRPr>
            </a:p>
          </p:txBody>
        </p:sp>
        <p:sp>
          <p:nvSpPr>
            <p:cNvPr id="10" name="Rectangle 52">
              <a:extLst>
                <a:ext uri="{FF2B5EF4-FFF2-40B4-BE49-F238E27FC236}">
                  <a16:creationId xmlns:a16="http://schemas.microsoft.com/office/drawing/2014/main" id="{7785404F-DFC9-4185-A8A6-B3EE8281C9D9}"/>
                </a:ext>
              </a:extLst>
            </p:cNvPr>
            <p:cNvSpPr>
              <a:spLocks noChangeArrowheads="1"/>
            </p:cNvSpPr>
            <p:nvPr/>
          </p:nvSpPr>
          <p:spPr bwMode="auto">
            <a:xfrm>
              <a:off x="6623354" y="2189119"/>
              <a:ext cx="4249758" cy="2684587"/>
            </a:xfrm>
            <a:prstGeom prst="rect">
              <a:avLst/>
            </a:prstGeom>
            <a:solidFill>
              <a:schemeClr val="tx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98" tIns="34299" rIns="68598" bIns="34299" numCol="1" anchor="t" anchorCtr="0" compatLnSpc="1">
              <a:prstTxWarp prst="textNoShape">
                <a:avLst/>
              </a:prstTxWarp>
            </a:bodyPr>
            <a:lstStyle/>
            <a:p>
              <a:endParaRPr lang="id-ID" sz="2701" dirty="0">
                <a:solidFill>
                  <a:schemeClr val="accent1"/>
                </a:solidFill>
                <a:latin typeface="Roboto Light"/>
              </a:endParaRPr>
            </a:p>
          </p:txBody>
        </p:sp>
        <p:sp>
          <p:nvSpPr>
            <p:cNvPr id="11" name="Oval 54">
              <a:extLst>
                <a:ext uri="{FF2B5EF4-FFF2-40B4-BE49-F238E27FC236}">
                  <a16:creationId xmlns:a16="http://schemas.microsoft.com/office/drawing/2014/main" id="{B66B0E12-C888-44D2-B4F7-7ACF696A0D2B}"/>
                </a:ext>
              </a:extLst>
            </p:cNvPr>
            <p:cNvSpPr>
              <a:spLocks noChangeArrowheads="1"/>
            </p:cNvSpPr>
            <p:nvPr/>
          </p:nvSpPr>
          <p:spPr bwMode="auto">
            <a:xfrm>
              <a:off x="8720847" y="2076321"/>
              <a:ext cx="48330" cy="48343"/>
            </a:xfrm>
            <a:prstGeom prst="ellipse">
              <a:avLst/>
            </a:prstGeom>
            <a:solidFill>
              <a:srgbClr val="2C2C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98" tIns="34299" rIns="68598" bIns="34299" numCol="1" anchor="t" anchorCtr="0" compatLnSpc="1">
              <a:prstTxWarp prst="textNoShape">
                <a:avLst/>
              </a:prstTxWarp>
            </a:bodyPr>
            <a:lstStyle/>
            <a:p>
              <a:endParaRPr lang="id-ID" sz="2701">
                <a:latin typeface="Roboto Light"/>
              </a:endParaRPr>
            </a:p>
          </p:txBody>
        </p:sp>
        <p:sp>
          <p:nvSpPr>
            <p:cNvPr id="12" name="Oval 55">
              <a:extLst>
                <a:ext uri="{FF2B5EF4-FFF2-40B4-BE49-F238E27FC236}">
                  <a16:creationId xmlns:a16="http://schemas.microsoft.com/office/drawing/2014/main" id="{4F7A6F05-5C69-4ACC-91F7-B656521A1030}"/>
                </a:ext>
              </a:extLst>
            </p:cNvPr>
            <p:cNvSpPr>
              <a:spLocks noChangeArrowheads="1"/>
            </p:cNvSpPr>
            <p:nvPr/>
          </p:nvSpPr>
          <p:spPr bwMode="auto">
            <a:xfrm>
              <a:off x="8720847" y="2073099"/>
              <a:ext cx="48330" cy="45119"/>
            </a:xfrm>
            <a:prstGeom prst="ellipse">
              <a:avLst/>
            </a:prstGeom>
            <a:solidFill>
              <a:srgbClr val="0A0A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98" tIns="34299" rIns="68598" bIns="34299" numCol="1" anchor="t" anchorCtr="0" compatLnSpc="1">
              <a:prstTxWarp prst="textNoShape">
                <a:avLst/>
              </a:prstTxWarp>
            </a:bodyPr>
            <a:lstStyle/>
            <a:p>
              <a:endParaRPr lang="id-ID" sz="2701">
                <a:latin typeface="Roboto Light"/>
              </a:endParaRPr>
            </a:p>
          </p:txBody>
        </p:sp>
        <p:sp>
          <p:nvSpPr>
            <p:cNvPr id="13" name="Oval 56">
              <a:extLst>
                <a:ext uri="{FF2B5EF4-FFF2-40B4-BE49-F238E27FC236}">
                  <a16:creationId xmlns:a16="http://schemas.microsoft.com/office/drawing/2014/main" id="{81900DF1-66DF-4233-AAEC-19438BCA4469}"/>
                </a:ext>
              </a:extLst>
            </p:cNvPr>
            <p:cNvSpPr>
              <a:spLocks noChangeArrowheads="1"/>
            </p:cNvSpPr>
            <p:nvPr/>
          </p:nvSpPr>
          <p:spPr bwMode="auto">
            <a:xfrm>
              <a:off x="8730511" y="2079544"/>
              <a:ext cx="28999" cy="32228"/>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98" tIns="34299" rIns="68598" bIns="34299" numCol="1" anchor="t" anchorCtr="0" compatLnSpc="1">
              <a:prstTxWarp prst="textNoShape">
                <a:avLst/>
              </a:prstTxWarp>
            </a:bodyPr>
            <a:lstStyle/>
            <a:p>
              <a:endParaRPr lang="id-ID" sz="2701">
                <a:latin typeface="Roboto Light"/>
              </a:endParaRPr>
            </a:p>
          </p:txBody>
        </p:sp>
        <p:sp>
          <p:nvSpPr>
            <p:cNvPr id="14" name="Oval 57">
              <a:extLst>
                <a:ext uri="{FF2B5EF4-FFF2-40B4-BE49-F238E27FC236}">
                  <a16:creationId xmlns:a16="http://schemas.microsoft.com/office/drawing/2014/main" id="{2DFD3F41-A1F9-477E-848C-F5589B09F5EF}"/>
                </a:ext>
              </a:extLst>
            </p:cNvPr>
            <p:cNvSpPr>
              <a:spLocks noChangeArrowheads="1"/>
            </p:cNvSpPr>
            <p:nvPr/>
          </p:nvSpPr>
          <p:spPr bwMode="auto">
            <a:xfrm>
              <a:off x="8736955" y="2089212"/>
              <a:ext cx="16111" cy="16115"/>
            </a:xfrm>
            <a:prstGeom prst="ellipse">
              <a:avLst/>
            </a:prstGeom>
            <a:solidFill>
              <a:srgbClr val="2C99B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98" tIns="34299" rIns="68598" bIns="34299" numCol="1" anchor="t" anchorCtr="0" compatLnSpc="1">
              <a:prstTxWarp prst="textNoShape">
                <a:avLst/>
              </a:prstTxWarp>
            </a:bodyPr>
            <a:lstStyle/>
            <a:p>
              <a:endParaRPr lang="id-ID" sz="2701">
                <a:latin typeface="Roboto Light"/>
              </a:endParaRPr>
            </a:p>
          </p:txBody>
        </p:sp>
        <p:sp>
          <p:nvSpPr>
            <p:cNvPr id="15" name="Freeform 58">
              <a:extLst>
                <a:ext uri="{FF2B5EF4-FFF2-40B4-BE49-F238E27FC236}">
                  <a16:creationId xmlns:a16="http://schemas.microsoft.com/office/drawing/2014/main" id="{A741A375-F849-4468-B1CC-494C62E3DC5F}"/>
                </a:ext>
              </a:extLst>
            </p:cNvPr>
            <p:cNvSpPr>
              <a:spLocks/>
            </p:cNvSpPr>
            <p:nvPr/>
          </p:nvSpPr>
          <p:spPr bwMode="auto">
            <a:xfrm>
              <a:off x="8743399" y="2092436"/>
              <a:ext cx="3223" cy="6446"/>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98" tIns="34299" rIns="68598" bIns="34299" numCol="1" anchor="t" anchorCtr="0" compatLnSpc="1">
              <a:prstTxWarp prst="textNoShape">
                <a:avLst/>
              </a:prstTxWarp>
            </a:bodyPr>
            <a:lstStyle/>
            <a:p>
              <a:endParaRPr lang="id-ID" sz="2701">
                <a:latin typeface="Roboto Light"/>
              </a:endParaRPr>
            </a:p>
          </p:txBody>
        </p:sp>
      </p:grpSp>
      <p:sp>
        <p:nvSpPr>
          <p:cNvPr id="22" name="Oval 21">
            <a:extLst>
              <a:ext uri="{FF2B5EF4-FFF2-40B4-BE49-F238E27FC236}">
                <a16:creationId xmlns:a16="http://schemas.microsoft.com/office/drawing/2014/main" id="{7862FFC8-C02B-473C-A8F0-DE3D08234512}"/>
              </a:ext>
            </a:extLst>
          </p:cNvPr>
          <p:cNvSpPr/>
          <p:nvPr/>
        </p:nvSpPr>
        <p:spPr>
          <a:xfrm>
            <a:off x="6208083" y="3804967"/>
            <a:ext cx="5905295" cy="59052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1" dirty="0"/>
          </a:p>
        </p:txBody>
      </p:sp>
      <p:sp>
        <p:nvSpPr>
          <p:cNvPr id="23" name="TextBox 22">
            <a:extLst>
              <a:ext uri="{FF2B5EF4-FFF2-40B4-BE49-F238E27FC236}">
                <a16:creationId xmlns:a16="http://schemas.microsoft.com/office/drawing/2014/main" id="{C7A32499-1DF9-40CC-800F-500946530010}"/>
              </a:ext>
            </a:extLst>
          </p:cNvPr>
          <p:cNvSpPr txBox="1"/>
          <p:nvPr/>
        </p:nvSpPr>
        <p:spPr>
          <a:xfrm>
            <a:off x="6928393" y="5702365"/>
            <a:ext cx="4464684" cy="1563185"/>
          </a:xfrm>
          <a:prstGeom prst="rect">
            <a:avLst/>
          </a:prstGeom>
          <a:noFill/>
        </p:spPr>
        <p:txBody>
          <a:bodyPr wrap="none" rtlCol="0">
            <a:spAutoFit/>
          </a:bodyPr>
          <a:lstStyle/>
          <a:p>
            <a:pPr algn="ctr">
              <a:lnSpc>
                <a:spcPts val="6002"/>
              </a:lnSpc>
            </a:pPr>
            <a:r>
              <a:rPr lang="en-US" sz="4126" b="1" spc="450" dirty="0">
                <a:solidFill>
                  <a:schemeClr val="tx2"/>
                </a:solidFill>
                <a:latin typeface="Montserrat" charset="0"/>
                <a:ea typeface="Montserrat" charset="0"/>
                <a:cs typeface="Montserrat" charset="0"/>
              </a:rPr>
              <a:t>Final</a:t>
            </a:r>
          </a:p>
          <a:p>
            <a:pPr algn="ctr">
              <a:lnSpc>
                <a:spcPts val="6002"/>
              </a:lnSpc>
            </a:pPr>
            <a:r>
              <a:rPr lang="en-US" sz="4126" b="1" spc="450" dirty="0">
                <a:solidFill>
                  <a:schemeClr val="tx2"/>
                </a:solidFill>
                <a:latin typeface="Montserrat" charset="0"/>
                <a:ea typeface="Montserrat" charset="0"/>
                <a:cs typeface="Montserrat" charset="0"/>
              </a:rPr>
              <a:t>Presentation</a:t>
            </a:r>
          </a:p>
        </p:txBody>
      </p:sp>
      <p:sp>
        <p:nvSpPr>
          <p:cNvPr id="24" name="Oval 23">
            <a:extLst>
              <a:ext uri="{FF2B5EF4-FFF2-40B4-BE49-F238E27FC236}">
                <a16:creationId xmlns:a16="http://schemas.microsoft.com/office/drawing/2014/main" id="{DBAC0654-ADF2-43D3-A9B5-8D9396171A6A}"/>
              </a:ext>
            </a:extLst>
          </p:cNvPr>
          <p:cNvSpPr/>
          <p:nvPr/>
        </p:nvSpPr>
        <p:spPr>
          <a:xfrm>
            <a:off x="5839593" y="3403013"/>
            <a:ext cx="6642276" cy="6642276"/>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1" dirty="0"/>
          </a:p>
        </p:txBody>
      </p:sp>
      <p:sp>
        <p:nvSpPr>
          <p:cNvPr id="25" name="TextBox 24">
            <a:extLst>
              <a:ext uri="{FF2B5EF4-FFF2-40B4-BE49-F238E27FC236}">
                <a16:creationId xmlns:a16="http://schemas.microsoft.com/office/drawing/2014/main" id="{362B5AFB-5F9D-4677-866A-DA71E564DABD}"/>
              </a:ext>
            </a:extLst>
          </p:cNvPr>
          <p:cNvSpPr txBox="1"/>
          <p:nvPr/>
        </p:nvSpPr>
        <p:spPr>
          <a:xfrm>
            <a:off x="7700682" y="7667504"/>
            <a:ext cx="2886636" cy="584775"/>
          </a:xfrm>
          <a:prstGeom prst="rect">
            <a:avLst/>
          </a:prstGeom>
          <a:noFill/>
        </p:spPr>
        <p:txBody>
          <a:bodyPr wrap="square" rtlCol="0">
            <a:spAutoFit/>
          </a:bodyPr>
          <a:lstStyle/>
          <a:p>
            <a:pPr algn="ctr"/>
            <a:r>
              <a:rPr lang="en-IN" sz="3200" dirty="0">
                <a:solidFill>
                  <a:schemeClr val="accent3"/>
                </a:solidFill>
              </a:rPr>
              <a:t>Done by: G1T3</a:t>
            </a:r>
          </a:p>
        </p:txBody>
      </p:sp>
    </p:spTree>
    <p:extLst>
      <p:ext uri="{BB962C8B-B14F-4D97-AF65-F5344CB8AC3E}">
        <p14:creationId xmlns:p14="http://schemas.microsoft.com/office/powerpoint/2010/main" val="1320706263"/>
      </p:ext>
    </p:extLst>
  </p:cSld>
  <p:clrMapOvr>
    <a:masterClrMapping/>
  </p:clrMapOvr>
  <p:transition spd="slow" advClick="0">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1201271" y="806716"/>
            <a:ext cx="15706164" cy="2554545"/>
          </a:xfrm>
          <a:prstGeom prst="rect">
            <a:avLst/>
          </a:prstGeom>
          <a:noFill/>
        </p:spPr>
        <p:txBody>
          <a:bodyPr wrap="square" rtlCol="0">
            <a:spAutoFit/>
          </a:bodyPr>
          <a:lstStyle/>
          <a:p>
            <a:pPr algn="ctr"/>
            <a:r>
              <a:rPr lang="en-US" sz="8000" b="1" dirty="0">
                <a:solidFill>
                  <a:schemeClr val="tx2"/>
                </a:solidFill>
                <a:latin typeface="Montserrat" charset="0"/>
                <a:ea typeface="Montserrat" charset="0"/>
                <a:cs typeface="Montserrat" charset="0"/>
              </a:rPr>
              <a:t>How we overcame schedule tracking issues (Example)</a:t>
            </a:r>
          </a:p>
        </p:txBody>
      </p:sp>
      <p:cxnSp>
        <p:nvCxnSpPr>
          <p:cNvPr id="10" name="Straight Connector 9">
            <a:extLst>
              <a:ext uri="{FF2B5EF4-FFF2-40B4-BE49-F238E27FC236}">
                <a16:creationId xmlns:a16="http://schemas.microsoft.com/office/drawing/2014/main" id="{A8774F2B-8E99-4680-AC2A-9DBE800E5565}"/>
              </a:ext>
            </a:extLst>
          </p:cNvPr>
          <p:cNvCxnSpPr>
            <a:cxnSpLocks/>
          </p:cNvCxnSpPr>
          <p:nvPr/>
        </p:nvCxnSpPr>
        <p:spPr>
          <a:xfrm>
            <a:off x="2259106" y="3423511"/>
            <a:ext cx="13536706" cy="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05AB2F3-6863-4A86-A92D-2374388B72F4}"/>
              </a:ext>
            </a:extLst>
          </p:cNvPr>
          <p:cNvPicPr>
            <a:picLocks noChangeAspect="1"/>
          </p:cNvPicPr>
          <p:nvPr/>
        </p:nvPicPr>
        <p:blipFill>
          <a:blip r:embed="rId2"/>
          <a:stretch>
            <a:fillRect/>
          </a:stretch>
        </p:blipFill>
        <p:spPr>
          <a:xfrm>
            <a:off x="596993" y="4323101"/>
            <a:ext cx="8810625" cy="9020175"/>
          </a:xfrm>
          <a:prstGeom prst="rect">
            <a:avLst/>
          </a:prstGeom>
        </p:spPr>
      </p:pic>
      <p:sp>
        <p:nvSpPr>
          <p:cNvPr id="3" name="Rectangle 2">
            <a:extLst>
              <a:ext uri="{FF2B5EF4-FFF2-40B4-BE49-F238E27FC236}">
                <a16:creationId xmlns:a16="http://schemas.microsoft.com/office/drawing/2014/main" id="{5EF7E2E0-868C-4568-9BC6-96374F596B10}"/>
              </a:ext>
            </a:extLst>
          </p:cNvPr>
          <p:cNvSpPr/>
          <p:nvPr/>
        </p:nvSpPr>
        <p:spPr>
          <a:xfrm>
            <a:off x="10041775" y="5836566"/>
            <a:ext cx="7564582" cy="1631216"/>
          </a:xfrm>
          <a:prstGeom prst="rect">
            <a:avLst/>
          </a:prstGeom>
        </p:spPr>
        <p:txBody>
          <a:bodyPr wrap="square">
            <a:spAutoFit/>
          </a:bodyPr>
          <a:lstStyle/>
          <a:p>
            <a:r>
              <a:rPr lang="en-SG" sz="2500" b="1" dirty="0">
                <a:latin typeface="Raleway"/>
              </a:rPr>
              <a:t>PM will give an overall status summary of the iteration tasks to the group via Telegram.</a:t>
            </a:r>
          </a:p>
          <a:p>
            <a:endParaRPr lang="en-SG" sz="2500" b="1" dirty="0">
              <a:latin typeface="Raleway"/>
            </a:endParaRPr>
          </a:p>
          <a:p>
            <a:r>
              <a:rPr lang="en-SG" sz="2500" b="1" dirty="0">
                <a:latin typeface="Raleway"/>
              </a:rPr>
              <a:t>Iteration 5, PM: Joleen</a:t>
            </a:r>
          </a:p>
        </p:txBody>
      </p:sp>
    </p:spTree>
    <p:extLst>
      <p:ext uri="{BB962C8B-B14F-4D97-AF65-F5344CB8AC3E}">
        <p14:creationId xmlns:p14="http://schemas.microsoft.com/office/powerpoint/2010/main" val="1678363853"/>
      </p:ext>
    </p:extLst>
  </p:cSld>
  <p:clrMapOvr>
    <a:masterClrMapping/>
  </p:clrMapOvr>
  <p:transition spd="slow" advClick="0">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EF7E2E0-868C-4568-9BC6-96374F596B10}"/>
              </a:ext>
            </a:extLst>
          </p:cNvPr>
          <p:cNvSpPr/>
          <p:nvPr/>
        </p:nvSpPr>
        <p:spPr>
          <a:xfrm>
            <a:off x="5370674" y="10786484"/>
            <a:ext cx="7564582" cy="1723549"/>
          </a:xfrm>
          <a:prstGeom prst="rect">
            <a:avLst/>
          </a:prstGeom>
        </p:spPr>
        <p:txBody>
          <a:bodyPr wrap="square">
            <a:spAutoFit/>
          </a:bodyPr>
          <a:lstStyle/>
          <a:p>
            <a:r>
              <a:rPr lang="en-SG" sz="2800" dirty="0">
                <a:latin typeface="Raleway"/>
              </a:rPr>
              <a:t>PM to check Wikipedia history every 2-3 days and updates team in case of any updates.</a:t>
            </a:r>
          </a:p>
          <a:p>
            <a:endParaRPr lang="en-SG" sz="2500" b="1" dirty="0">
              <a:latin typeface="Raleway"/>
            </a:endParaRPr>
          </a:p>
          <a:p>
            <a:r>
              <a:rPr lang="en-SG" sz="2500" b="1" dirty="0">
                <a:latin typeface="Raleway"/>
              </a:rPr>
              <a:t>Iteration 3, PM: Amanda</a:t>
            </a:r>
          </a:p>
        </p:txBody>
      </p:sp>
      <p:pic>
        <p:nvPicPr>
          <p:cNvPr id="6" name="Picture 5">
            <a:extLst>
              <a:ext uri="{FF2B5EF4-FFF2-40B4-BE49-F238E27FC236}">
                <a16:creationId xmlns:a16="http://schemas.microsoft.com/office/drawing/2014/main" id="{37427B73-6199-40F5-A0F2-4AA71F351B3B}"/>
              </a:ext>
            </a:extLst>
          </p:cNvPr>
          <p:cNvPicPr>
            <a:picLocks noChangeAspect="1"/>
          </p:cNvPicPr>
          <p:nvPr/>
        </p:nvPicPr>
        <p:blipFill>
          <a:blip r:embed="rId2"/>
          <a:stretch>
            <a:fillRect/>
          </a:stretch>
        </p:blipFill>
        <p:spPr>
          <a:xfrm>
            <a:off x="2831922" y="4418320"/>
            <a:ext cx="12190476" cy="5923809"/>
          </a:xfrm>
          <a:prstGeom prst="rect">
            <a:avLst/>
          </a:prstGeom>
        </p:spPr>
      </p:pic>
      <p:sp>
        <p:nvSpPr>
          <p:cNvPr id="7" name="TextBox 6">
            <a:extLst>
              <a:ext uri="{FF2B5EF4-FFF2-40B4-BE49-F238E27FC236}">
                <a16:creationId xmlns:a16="http://schemas.microsoft.com/office/drawing/2014/main" id="{DE638F20-0707-4568-9FED-861B9E16BD98}"/>
              </a:ext>
            </a:extLst>
          </p:cNvPr>
          <p:cNvSpPr txBox="1"/>
          <p:nvPr/>
        </p:nvSpPr>
        <p:spPr>
          <a:xfrm>
            <a:off x="1201271" y="806716"/>
            <a:ext cx="15706164" cy="2554545"/>
          </a:xfrm>
          <a:prstGeom prst="rect">
            <a:avLst/>
          </a:prstGeom>
          <a:noFill/>
        </p:spPr>
        <p:txBody>
          <a:bodyPr wrap="square" rtlCol="0">
            <a:spAutoFit/>
          </a:bodyPr>
          <a:lstStyle/>
          <a:p>
            <a:pPr algn="ctr"/>
            <a:r>
              <a:rPr lang="en-US" sz="8000" b="1" dirty="0">
                <a:solidFill>
                  <a:schemeClr val="tx2"/>
                </a:solidFill>
                <a:latin typeface="Montserrat" charset="0"/>
                <a:ea typeface="Montserrat" charset="0"/>
                <a:cs typeface="Montserrat" charset="0"/>
              </a:rPr>
              <a:t>How we overcame schedule tracking issues (Example)</a:t>
            </a:r>
          </a:p>
        </p:txBody>
      </p:sp>
      <p:cxnSp>
        <p:nvCxnSpPr>
          <p:cNvPr id="8" name="Straight Connector 7">
            <a:extLst>
              <a:ext uri="{FF2B5EF4-FFF2-40B4-BE49-F238E27FC236}">
                <a16:creationId xmlns:a16="http://schemas.microsoft.com/office/drawing/2014/main" id="{A89D37BD-1E56-40E8-9D9F-9FC632BB57F4}"/>
              </a:ext>
            </a:extLst>
          </p:cNvPr>
          <p:cNvCxnSpPr>
            <a:cxnSpLocks/>
          </p:cNvCxnSpPr>
          <p:nvPr/>
        </p:nvCxnSpPr>
        <p:spPr>
          <a:xfrm>
            <a:off x="2259106" y="3423511"/>
            <a:ext cx="13536706" cy="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7338974"/>
      </p:ext>
    </p:extLst>
  </p:cSld>
  <p:clrMapOvr>
    <a:masterClrMapping/>
  </p:clrMapOvr>
  <p:transition spd="slow" advClick="0">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EF7E2E0-868C-4568-9BC6-96374F596B10}"/>
              </a:ext>
            </a:extLst>
          </p:cNvPr>
          <p:cNvSpPr/>
          <p:nvPr/>
        </p:nvSpPr>
        <p:spPr>
          <a:xfrm>
            <a:off x="4804756" y="8962151"/>
            <a:ext cx="7564582" cy="1723549"/>
          </a:xfrm>
          <a:prstGeom prst="rect">
            <a:avLst/>
          </a:prstGeom>
        </p:spPr>
        <p:txBody>
          <a:bodyPr wrap="square">
            <a:spAutoFit/>
          </a:bodyPr>
          <a:lstStyle/>
          <a:p>
            <a:r>
              <a:rPr lang="en-SG" sz="2800" dirty="0">
                <a:latin typeface="Raleway"/>
              </a:rPr>
              <a:t>PM to check Wikipedia history every 2-3 days and updates team in case of any updates.</a:t>
            </a:r>
          </a:p>
          <a:p>
            <a:endParaRPr lang="en-SG" sz="2500" b="1" dirty="0">
              <a:latin typeface="Raleway"/>
            </a:endParaRPr>
          </a:p>
          <a:p>
            <a:r>
              <a:rPr lang="en-SG" sz="2500" b="1" dirty="0">
                <a:latin typeface="Raleway"/>
              </a:rPr>
              <a:t>Iteration 6, PM: Shreyas</a:t>
            </a:r>
          </a:p>
        </p:txBody>
      </p:sp>
      <p:pic>
        <p:nvPicPr>
          <p:cNvPr id="5" name="Picture 4">
            <a:extLst>
              <a:ext uri="{FF2B5EF4-FFF2-40B4-BE49-F238E27FC236}">
                <a16:creationId xmlns:a16="http://schemas.microsoft.com/office/drawing/2014/main" id="{651BCB3C-156B-48AE-990E-60B354BAF2A0}"/>
              </a:ext>
            </a:extLst>
          </p:cNvPr>
          <p:cNvPicPr>
            <a:picLocks noChangeAspect="1"/>
          </p:cNvPicPr>
          <p:nvPr/>
        </p:nvPicPr>
        <p:blipFill>
          <a:blip r:embed="rId2"/>
          <a:stretch>
            <a:fillRect/>
          </a:stretch>
        </p:blipFill>
        <p:spPr>
          <a:xfrm>
            <a:off x="2429134" y="5147570"/>
            <a:ext cx="12315825" cy="2124075"/>
          </a:xfrm>
          <a:prstGeom prst="rect">
            <a:avLst/>
          </a:prstGeom>
        </p:spPr>
      </p:pic>
      <p:sp>
        <p:nvSpPr>
          <p:cNvPr id="6" name="TextBox 5">
            <a:extLst>
              <a:ext uri="{FF2B5EF4-FFF2-40B4-BE49-F238E27FC236}">
                <a16:creationId xmlns:a16="http://schemas.microsoft.com/office/drawing/2014/main" id="{F86A8701-6572-47A2-A4EB-953DD5F2F2E4}"/>
              </a:ext>
            </a:extLst>
          </p:cNvPr>
          <p:cNvSpPr txBox="1"/>
          <p:nvPr/>
        </p:nvSpPr>
        <p:spPr>
          <a:xfrm>
            <a:off x="1201271" y="806716"/>
            <a:ext cx="15706164" cy="2554545"/>
          </a:xfrm>
          <a:prstGeom prst="rect">
            <a:avLst/>
          </a:prstGeom>
          <a:noFill/>
        </p:spPr>
        <p:txBody>
          <a:bodyPr wrap="square" rtlCol="0">
            <a:spAutoFit/>
          </a:bodyPr>
          <a:lstStyle/>
          <a:p>
            <a:pPr algn="ctr"/>
            <a:r>
              <a:rPr lang="en-US" sz="8000" b="1" dirty="0">
                <a:solidFill>
                  <a:schemeClr val="tx2"/>
                </a:solidFill>
                <a:latin typeface="Montserrat" charset="0"/>
                <a:ea typeface="Montserrat" charset="0"/>
                <a:cs typeface="Montserrat" charset="0"/>
              </a:rPr>
              <a:t>How we overcame schedule tracking issues (Example)</a:t>
            </a:r>
          </a:p>
        </p:txBody>
      </p:sp>
      <p:cxnSp>
        <p:nvCxnSpPr>
          <p:cNvPr id="7" name="Straight Connector 6">
            <a:extLst>
              <a:ext uri="{FF2B5EF4-FFF2-40B4-BE49-F238E27FC236}">
                <a16:creationId xmlns:a16="http://schemas.microsoft.com/office/drawing/2014/main" id="{7ABE08E4-B483-4800-AAAF-E122C6046C6D}"/>
              </a:ext>
            </a:extLst>
          </p:cNvPr>
          <p:cNvCxnSpPr>
            <a:cxnSpLocks/>
          </p:cNvCxnSpPr>
          <p:nvPr/>
        </p:nvCxnSpPr>
        <p:spPr>
          <a:xfrm>
            <a:off x="2259106" y="3457064"/>
            <a:ext cx="13536706" cy="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5051561"/>
      </p:ext>
    </p:extLst>
  </p:cSld>
  <p:clrMapOvr>
    <a:masterClrMapping/>
  </p:clrMapOvr>
  <p:transition spd="slow" advClick="0">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4"/>
          </p:nvPr>
        </p:nvPicPr>
        <p:blipFill>
          <a:blip r:embed="rId3" cstate="email">
            <a:extLst>
              <a:ext uri="{28A0092B-C50C-407E-A947-70E740481C1C}">
                <a14:useLocalDpi xmlns:a14="http://schemas.microsoft.com/office/drawing/2010/main" val="0"/>
              </a:ext>
            </a:extLst>
          </a:blip>
          <a:srcRect t="7643" b="7643"/>
          <a:stretch>
            <a:fillRect/>
          </a:stretch>
        </p:blipFill>
        <p:spPr/>
      </p:pic>
      <p:sp>
        <p:nvSpPr>
          <p:cNvPr id="6" name="Rectangle 5"/>
          <p:cNvSpPr/>
          <p:nvPr/>
        </p:nvSpPr>
        <p:spPr>
          <a:xfrm>
            <a:off x="0" y="-1"/>
            <a:ext cx="18288000" cy="13715999"/>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Roboto Regular" charset="0"/>
            </a:endParaRPr>
          </a:p>
        </p:txBody>
      </p:sp>
      <p:sp>
        <p:nvSpPr>
          <p:cNvPr id="10" name="TextBox 9"/>
          <p:cNvSpPr txBox="1"/>
          <p:nvPr/>
        </p:nvSpPr>
        <p:spPr>
          <a:xfrm>
            <a:off x="4544304" y="7464761"/>
            <a:ext cx="9258925" cy="600293"/>
          </a:xfrm>
          <a:prstGeom prst="rect">
            <a:avLst/>
          </a:prstGeom>
          <a:noFill/>
        </p:spPr>
        <p:txBody>
          <a:bodyPr wrap="square" rtlCol="0">
            <a:spAutoFit/>
          </a:bodyPr>
          <a:lstStyle/>
          <a:p>
            <a:pPr algn="ctr"/>
            <a:r>
              <a:rPr lang="en-US" sz="3301" dirty="0">
                <a:solidFill>
                  <a:schemeClr val="tx2"/>
                </a:solidFill>
                <a:latin typeface="Raleway" charset="0"/>
                <a:ea typeface="Raleway" charset="0"/>
                <a:cs typeface="Raleway" charset="0"/>
              </a:rPr>
              <a:t>From Week 10</a:t>
            </a:r>
          </a:p>
        </p:txBody>
      </p:sp>
      <p:sp>
        <p:nvSpPr>
          <p:cNvPr id="11" name="TextBox 10"/>
          <p:cNvSpPr txBox="1"/>
          <p:nvPr/>
        </p:nvSpPr>
        <p:spPr>
          <a:xfrm>
            <a:off x="3499575" y="5529949"/>
            <a:ext cx="11322330" cy="1824025"/>
          </a:xfrm>
          <a:prstGeom prst="rect">
            <a:avLst/>
          </a:prstGeom>
          <a:noFill/>
        </p:spPr>
        <p:txBody>
          <a:bodyPr wrap="none" rtlCol="0">
            <a:spAutoFit/>
          </a:bodyPr>
          <a:lstStyle/>
          <a:p>
            <a:pPr algn="ctr"/>
            <a:r>
              <a:rPr lang="en-US" sz="11253" b="1" dirty="0">
                <a:solidFill>
                  <a:schemeClr val="tx2"/>
                </a:solidFill>
                <a:latin typeface="Montserrat" charset="0"/>
                <a:ea typeface="Montserrat" charset="0"/>
                <a:cs typeface="Montserrat" charset="0"/>
              </a:rPr>
              <a:t>Improvements</a:t>
            </a:r>
          </a:p>
        </p:txBody>
      </p:sp>
      <p:pic>
        <p:nvPicPr>
          <p:cNvPr id="12" name="Graphic 11">
            <a:extLst>
              <a:ext uri="{FF2B5EF4-FFF2-40B4-BE49-F238E27FC236}">
                <a16:creationId xmlns:a16="http://schemas.microsoft.com/office/drawing/2014/main" id="{80A8A7A0-E36D-44B3-86D1-98EC53901D4B}"/>
              </a:ext>
            </a:extLst>
          </p:cNvPr>
          <p:cNvPicPr>
            <a:picLocks noChangeAspect="1"/>
          </p:cNvPicPr>
          <p:nvPr/>
        </p:nvPicPr>
        <p:blipFill>
          <a:blip r:embed="rId4" cstate="email">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1416" y="3605250"/>
            <a:ext cx="1924699" cy="1924699"/>
          </a:xfrm>
          <a:prstGeom prst="rect">
            <a:avLst/>
          </a:prstGeom>
        </p:spPr>
      </p:pic>
    </p:spTree>
    <p:extLst>
      <p:ext uri="{BB962C8B-B14F-4D97-AF65-F5344CB8AC3E}">
        <p14:creationId xmlns:p14="http://schemas.microsoft.com/office/powerpoint/2010/main" val="327406832"/>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4"/>
          </p:nvPr>
        </p:nvPicPr>
        <p:blipFill>
          <a:blip r:embed="rId3" cstate="email">
            <a:extLst>
              <a:ext uri="{28A0092B-C50C-407E-A947-70E740481C1C}">
                <a14:useLocalDpi xmlns:a14="http://schemas.microsoft.com/office/drawing/2010/main" val="0"/>
              </a:ext>
            </a:extLst>
          </a:blip>
          <a:srcRect l="5721" r="5721"/>
          <a:stretch>
            <a:fillRect/>
          </a:stretch>
        </p:blipFill>
        <p:spPr/>
      </p:pic>
      <p:sp>
        <p:nvSpPr>
          <p:cNvPr id="6" name="Rectangle 5"/>
          <p:cNvSpPr/>
          <p:nvPr/>
        </p:nvSpPr>
        <p:spPr>
          <a:xfrm>
            <a:off x="0" y="-1"/>
            <a:ext cx="18288000" cy="13715999"/>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1" dirty="0">
              <a:latin typeface="Roboto Regular" charset="0"/>
            </a:endParaRPr>
          </a:p>
        </p:txBody>
      </p:sp>
      <p:sp>
        <p:nvSpPr>
          <p:cNvPr id="2" name="Rectangle 1">
            <a:extLst>
              <a:ext uri="{FF2B5EF4-FFF2-40B4-BE49-F238E27FC236}">
                <a16:creationId xmlns:a16="http://schemas.microsoft.com/office/drawing/2014/main" id="{B3BBD353-C3D6-48F1-8770-4B17C5A113B0}"/>
              </a:ext>
            </a:extLst>
          </p:cNvPr>
          <p:cNvSpPr/>
          <p:nvPr/>
        </p:nvSpPr>
        <p:spPr>
          <a:xfrm>
            <a:off x="0" y="1"/>
            <a:ext cx="18288000"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aphicFrame>
        <p:nvGraphicFramePr>
          <p:cNvPr id="4" name="Table 3">
            <a:extLst>
              <a:ext uri="{FF2B5EF4-FFF2-40B4-BE49-F238E27FC236}">
                <a16:creationId xmlns:a16="http://schemas.microsoft.com/office/drawing/2014/main" id="{AD58D042-E2BA-4270-AF44-5D3251D3DA29}"/>
              </a:ext>
            </a:extLst>
          </p:cNvPr>
          <p:cNvGraphicFramePr>
            <a:graphicFrameLocks noGrp="1"/>
          </p:cNvGraphicFramePr>
          <p:nvPr>
            <p:extLst>
              <p:ext uri="{D42A27DB-BD31-4B8C-83A1-F6EECF244321}">
                <p14:modId xmlns:p14="http://schemas.microsoft.com/office/powerpoint/2010/main" val="3686271434"/>
              </p:ext>
            </p:extLst>
          </p:nvPr>
        </p:nvGraphicFramePr>
        <p:xfrm>
          <a:off x="3127192" y="4107050"/>
          <a:ext cx="12192000" cy="2926080"/>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701185159"/>
                    </a:ext>
                  </a:extLst>
                </a:gridCol>
              </a:tblGrid>
              <a:tr h="370840">
                <a:tc>
                  <a:txBody>
                    <a:bodyPr/>
                    <a:lstStyle/>
                    <a:p>
                      <a:r>
                        <a:rPr lang="en-SG" dirty="0"/>
                        <a:t>Summary of comments from Professor Yong Ki</a:t>
                      </a:r>
                    </a:p>
                  </a:txBody>
                  <a:tcPr>
                    <a:solidFill>
                      <a:schemeClr val="tx2"/>
                    </a:solidFill>
                  </a:tcPr>
                </a:tc>
                <a:extLst>
                  <a:ext uri="{0D108BD9-81ED-4DB2-BD59-A6C34878D82A}">
                    <a16:rowId xmlns:a16="http://schemas.microsoft.com/office/drawing/2014/main" val="1565287544"/>
                  </a:ext>
                </a:extLst>
              </a:tr>
              <a:tr h="370840">
                <a:tc>
                  <a:txBody>
                    <a:bodyPr/>
                    <a:lstStyle/>
                    <a:p>
                      <a:pPr marL="742950" indent="-742950">
                        <a:buFont typeface="+mj-lt"/>
                        <a:buAutoNum type="arabicPeriod"/>
                      </a:pPr>
                      <a:r>
                        <a:rPr lang="en-SG" dirty="0"/>
                        <a:t>Team is on track with the project</a:t>
                      </a:r>
                    </a:p>
                    <a:p>
                      <a:pPr marL="742950" indent="-742950">
                        <a:buFont typeface="+mj-lt"/>
                        <a:buAutoNum type="arabicPeriod"/>
                      </a:pPr>
                      <a:r>
                        <a:rPr lang="en-SG" dirty="0"/>
                        <a:t>Very good plan for future PP allocation to allow members with low PP hours to catch up</a:t>
                      </a:r>
                    </a:p>
                    <a:p>
                      <a:pPr marL="742950" indent="-742950">
                        <a:buFont typeface="+mj-lt"/>
                        <a:buAutoNum type="arabicPeriod"/>
                      </a:pPr>
                      <a:r>
                        <a:rPr lang="en-SG" dirty="0"/>
                        <a:t>Keep up on what we have been doing</a:t>
                      </a:r>
                    </a:p>
                  </a:txBody>
                  <a:tcPr>
                    <a:solidFill>
                      <a:schemeClr val="bg2"/>
                    </a:solidFill>
                  </a:tcPr>
                </a:tc>
                <a:extLst>
                  <a:ext uri="{0D108BD9-81ED-4DB2-BD59-A6C34878D82A}">
                    <a16:rowId xmlns:a16="http://schemas.microsoft.com/office/drawing/2014/main" val="3296286336"/>
                  </a:ext>
                </a:extLst>
              </a:tr>
            </a:tbl>
          </a:graphicData>
        </a:graphic>
      </p:graphicFrame>
      <p:graphicFrame>
        <p:nvGraphicFramePr>
          <p:cNvPr id="5" name="Table 4">
            <a:extLst>
              <a:ext uri="{FF2B5EF4-FFF2-40B4-BE49-F238E27FC236}">
                <a16:creationId xmlns:a16="http://schemas.microsoft.com/office/drawing/2014/main" id="{5F4579DB-6C4E-47E6-B969-8603F1AE83A7}"/>
              </a:ext>
            </a:extLst>
          </p:cNvPr>
          <p:cNvGraphicFramePr>
            <a:graphicFrameLocks noGrp="1"/>
          </p:cNvGraphicFramePr>
          <p:nvPr>
            <p:extLst>
              <p:ext uri="{D42A27DB-BD31-4B8C-83A1-F6EECF244321}">
                <p14:modId xmlns:p14="http://schemas.microsoft.com/office/powerpoint/2010/main" val="2637584724"/>
              </p:ext>
            </p:extLst>
          </p:nvPr>
        </p:nvGraphicFramePr>
        <p:xfrm>
          <a:off x="3127192" y="8088564"/>
          <a:ext cx="12192000" cy="4572000"/>
        </p:xfrm>
        <a:graphic>
          <a:graphicData uri="http://schemas.openxmlformats.org/drawingml/2006/table">
            <a:tbl>
              <a:tblPr firstRow="1" bandRow="1">
                <a:tableStyleId>{0660B408-B3CF-4A94-85FC-2B1E0A45F4A2}</a:tableStyleId>
              </a:tblPr>
              <a:tblGrid>
                <a:gridCol w="12192000">
                  <a:extLst>
                    <a:ext uri="{9D8B030D-6E8A-4147-A177-3AD203B41FA5}">
                      <a16:colId xmlns:a16="http://schemas.microsoft.com/office/drawing/2014/main" val="1711723812"/>
                    </a:ext>
                  </a:extLst>
                </a:gridCol>
              </a:tblGrid>
              <a:tr h="370840">
                <a:tc>
                  <a:txBody>
                    <a:bodyPr/>
                    <a:lstStyle/>
                    <a:p>
                      <a:r>
                        <a:rPr lang="en-SG" dirty="0"/>
                        <a:t>What the team did</a:t>
                      </a:r>
                    </a:p>
                  </a:txBody>
                  <a:tcPr>
                    <a:solidFill>
                      <a:schemeClr val="accent4"/>
                    </a:solidFill>
                  </a:tcPr>
                </a:tc>
                <a:extLst>
                  <a:ext uri="{0D108BD9-81ED-4DB2-BD59-A6C34878D82A}">
                    <a16:rowId xmlns:a16="http://schemas.microsoft.com/office/drawing/2014/main" val="1121786344"/>
                  </a:ext>
                </a:extLst>
              </a:tr>
              <a:tr h="370840">
                <a:tc>
                  <a:txBody>
                    <a:bodyPr/>
                    <a:lstStyle/>
                    <a:p>
                      <a:pPr marL="742950" indent="-742950">
                        <a:buFont typeface="+mj-lt"/>
                        <a:buAutoNum type="arabicPeriod"/>
                      </a:pPr>
                      <a:r>
                        <a:rPr lang="en-SG" dirty="0"/>
                        <a:t>We kept track of the team’s project progress and make sure tasks are done within the Iteration to avoid further spill overs.</a:t>
                      </a:r>
                    </a:p>
                    <a:p>
                      <a:pPr marL="742950" indent="-742950">
                        <a:buFont typeface="+mj-lt"/>
                        <a:buAutoNum type="arabicPeriod"/>
                      </a:pPr>
                      <a:r>
                        <a:rPr lang="en-SG" dirty="0"/>
                        <a:t>We keep track of PP hours and allow members with lower PP hours to PP together to catch up</a:t>
                      </a:r>
                    </a:p>
                    <a:p>
                      <a:pPr marL="742950" indent="-742950">
                        <a:buFont typeface="+mj-lt"/>
                        <a:buAutoNum type="arabicPeriod"/>
                      </a:pPr>
                      <a:r>
                        <a:rPr lang="en-SG" dirty="0"/>
                        <a:t>The team avoid delaying the completion of critical tasks to stay on track.</a:t>
                      </a:r>
                    </a:p>
                  </a:txBody>
                  <a:tcPr>
                    <a:solidFill>
                      <a:schemeClr val="bg2"/>
                    </a:solidFill>
                  </a:tcPr>
                </a:tc>
                <a:extLst>
                  <a:ext uri="{0D108BD9-81ED-4DB2-BD59-A6C34878D82A}">
                    <a16:rowId xmlns:a16="http://schemas.microsoft.com/office/drawing/2014/main" val="484250944"/>
                  </a:ext>
                </a:extLst>
              </a:tr>
            </a:tbl>
          </a:graphicData>
        </a:graphic>
      </p:graphicFrame>
      <p:sp>
        <p:nvSpPr>
          <p:cNvPr id="9" name="TextBox 8">
            <a:extLst>
              <a:ext uri="{FF2B5EF4-FFF2-40B4-BE49-F238E27FC236}">
                <a16:creationId xmlns:a16="http://schemas.microsoft.com/office/drawing/2014/main" id="{D3DDE547-B28A-448C-8C52-2DCC2FA50D52}"/>
              </a:ext>
            </a:extLst>
          </p:cNvPr>
          <p:cNvSpPr txBox="1"/>
          <p:nvPr/>
        </p:nvSpPr>
        <p:spPr>
          <a:xfrm>
            <a:off x="5092261" y="1486481"/>
            <a:ext cx="8103501" cy="1323439"/>
          </a:xfrm>
          <a:prstGeom prst="rect">
            <a:avLst/>
          </a:prstGeom>
          <a:noFill/>
        </p:spPr>
        <p:txBody>
          <a:bodyPr wrap="none" rtlCol="0">
            <a:spAutoFit/>
          </a:bodyPr>
          <a:lstStyle/>
          <a:p>
            <a:pPr algn="ctr"/>
            <a:r>
              <a:rPr lang="en-US" sz="8000" b="1" dirty="0">
                <a:solidFill>
                  <a:schemeClr val="tx2"/>
                </a:solidFill>
                <a:latin typeface="Montserrat" charset="0"/>
                <a:ea typeface="Montserrat" charset="0"/>
                <a:cs typeface="Montserrat" charset="0"/>
              </a:rPr>
              <a:t>Improvements</a:t>
            </a:r>
            <a:endParaRPr lang="en-US" sz="7200" b="1" dirty="0">
              <a:solidFill>
                <a:schemeClr val="tx2"/>
              </a:solidFill>
              <a:latin typeface="Montserrat" charset="0"/>
              <a:ea typeface="Montserrat" charset="0"/>
              <a:cs typeface="Montserrat" charset="0"/>
            </a:endParaRPr>
          </a:p>
        </p:txBody>
      </p:sp>
      <p:cxnSp>
        <p:nvCxnSpPr>
          <p:cNvPr id="10" name="Straight Connector 9">
            <a:extLst>
              <a:ext uri="{FF2B5EF4-FFF2-40B4-BE49-F238E27FC236}">
                <a16:creationId xmlns:a16="http://schemas.microsoft.com/office/drawing/2014/main" id="{2EDA83BF-4003-4457-AC9A-F9CFC583E7BC}"/>
              </a:ext>
            </a:extLst>
          </p:cNvPr>
          <p:cNvCxnSpPr>
            <a:cxnSpLocks/>
          </p:cNvCxnSpPr>
          <p:nvPr/>
        </p:nvCxnSpPr>
        <p:spPr>
          <a:xfrm>
            <a:off x="5271247" y="2809920"/>
            <a:ext cx="7817224"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3196439"/>
      </p:ext>
    </p:extLst>
  </p:cSld>
  <p:clrMapOvr>
    <a:masterClrMapping/>
  </p:clrMapOvr>
  <p:transition spd="slow" advClick="0">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4"/>
          </p:nvPr>
        </p:nvPicPr>
        <p:blipFill>
          <a:blip r:embed="rId3" cstate="email">
            <a:extLst>
              <a:ext uri="{28A0092B-C50C-407E-A947-70E740481C1C}">
                <a14:useLocalDpi xmlns:a14="http://schemas.microsoft.com/office/drawing/2010/main" val="0"/>
              </a:ext>
            </a:extLst>
          </a:blip>
          <a:srcRect t="7643" b="7643"/>
          <a:stretch>
            <a:fillRect/>
          </a:stretch>
        </p:blipFill>
        <p:spPr/>
      </p:pic>
      <p:sp>
        <p:nvSpPr>
          <p:cNvPr id="6" name="Rectangle 5"/>
          <p:cNvSpPr/>
          <p:nvPr/>
        </p:nvSpPr>
        <p:spPr>
          <a:xfrm>
            <a:off x="0" y="-1"/>
            <a:ext cx="18288000" cy="13715999"/>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Roboto Regular" charset="0"/>
            </a:endParaRPr>
          </a:p>
        </p:txBody>
      </p:sp>
      <p:sp>
        <p:nvSpPr>
          <p:cNvPr id="10" name="TextBox 9"/>
          <p:cNvSpPr txBox="1"/>
          <p:nvPr/>
        </p:nvSpPr>
        <p:spPr>
          <a:xfrm>
            <a:off x="4544304" y="7464761"/>
            <a:ext cx="9258925" cy="600293"/>
          </a:xfrm>
          <a:prstGeom prst="rect">
            <a:avLst/>
          </a:prstGeom>
          <a:noFill/>
        </p:spPr>
        <p:txBody>
          <a:bodyPr wrap="square" rtlCol="0">
            <a:spAutoFit/>
          </a:bodyPr>
          <a:lstStyle/>
          <a:p>
            <a:pPr algn="ctr"/>
            <a:r>
              <a:rPr lang="en-US" sz="3301" dirty="0">
                <a:solidFill>
                  <a:schemeClr val="tx2"/>
                </a:solidFill>
                <a:latin typeface="Raleway" charset="0"/>
                <a:ea typeface="Raleway" charset="0"/>
                <a:cs typeface="Raleway" charset="0"/>
              </a:rPr>
              <a:t>Programming and Non-programming tasks</a:t>
            </a:r>
          </a:p>
        </p:txBody>
      </p:sp>
      <p:sp>
        <p:nvSpPr>
          <p:cNvPr id="11" name="TextBox 10"/>
          <p:cNvSpPr txBox="1"/>
          <p:nvPr/>
        </p:nvSpPr>
        <p:spPr>
          <a:xfrm>
            <a:off x="2378274" y="5529949"/>
            <a:ext cx="13564932" cy="1824025"/>
          </a:xfrm>
          <a:prstGeom prst="rect">
            <a:avLst/>
          </a:prstGeom>
          <a:noFill/>
        </p:spPr>
        <p:txBody>
          <a:bodyPr wrap="none" rtlCol="0">
            <a:spAutoFit/>
          </a:bodyPr>
          <a:lstStyle/>
          <a:p>
            <a:pPr algn="ctr"/>
            <a:r>
              <a:rPr lang="en-US" sz="11253" b="1" dirty="0">
                <a:solidFill>
                  <a:schemeClr val="tx2"/>
                </a:solidFill>
                <a:latin typeface="Montserrat" charset="0"/>
                <a:ea typeface="Montserrat" charset="0"/>
                <a:cs typeface="Montserrat" charset="0"/>
              </a:rPr>
              <a:t>Work Breakdown</a:t>
            </a:r>
          </a:p>
        </p:txBody>
      </p:sp>
      <p:pic>
        <p:nvPicPr>
          <p:cNvPr id="12" name="Graphic 11">
            <a:extLst>
              <a:ext uri="{FF2B5EF4-FFF2-40B4-BE49-F238E27FC236}">
                <a16:creationId xmlns:a16="http://schemas.microsoft.com/office/drawing/2014/main" id="{80A8A7A0-E36D-44B3-86D1-98EC53901D4B}"/>
              </a:ext>
            </a:extLst>
          </p:cNvPr>
          <p:cNvPicPr>
            <a:picLocks noChangeAspect="1"/>
          </p:cNvPicPr>
          <p:nvPr/>
        </p:nvPicPr>
        <p:blipFill>
          <a:blip r:embed="rId4" cstate="email">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1416" y="3605250"/>
            <a:ext cx="1924699" cy="1924699"/>
          </a:xfrm>
          <a:prstGeom prst="rect">
            <a:avLst/>
          </a:prstGeom>
        </p:spPr>
      </p:pic>
    </p:spTree>
    <p:extLst>
      <p:ext uri="{BB962C8B-B14F-4D97-AF65-F5344CB8AC3E}">
        <p14:creationId xmlns:p14="http://schemas.microsoft.com/office/powerpoint/2010/main" val="3025977431"/>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D63D9A-DEB5-4BA3-974C-D7EA1536F949}"/>
              </a:ext>
            </a:extLst>
          </p:cNvPr>
          <p:cNvSpPr>
            <a:spLocks noGrp="1"/>
          </p:cNvSpPr>
          <p:nvPr>
            <p:ph type="sldNum" sz="quarter" idx="12"/>
          </p:nvPr>
        </p:nvSpPr>
        <p:spPr>
          <a:xfrm>
            <a:off x="12915900" y="12760932"/>
            <a:ext cx="4114800" cy="730250"/>
          </a:xfrm>
        </p:spPr>
        <p:txBody>
          <a:bodyPr/>
          <a:lstStyle/>
          <a:p>
            <a:fld id="{48F63A3B-78C7-47BE-AE5E-E10140E04643}" type="slidenum">
              <a:rPr lang="en-US" smtClean="0"/>
              <a:t>16</a:t>
            </a:fld>
            <a:endParaRPr lang="en-US" dirty="0"/>
          </a:p>
        </p:txBody>
      </p:sp>
      <p:sp>
        <p:nvSpPr>
          <p:cNvPr id="58" name="TextBox 57">
            <a:extLst>
              <a:ext uri="{FF2B5EF4-FFF2-40B4-BE49-F238E27FC236}">
                <a16:creationId xmlns:a16="http://schemas.microsoft.com/office/drawing/2014/main" id="{E80C39A1-A327-4929-8747-2CF50F4B8D2A}"/>
              </a:ext>
            </a:extLst>
          </p:cNvPr>
          <p:cNvSpPr txBox="1"/>
          <p:nvPr/>
        </p:nvSpPr>
        <p:spPr>
          <a:xfrm>
            <a:off x="3693938" y="115094"/>
            <a:ext cx="11053026" cy="2554545"/>
          </a:xfrm>
          <a:prstGeom prst="rect">
            <a:avLst/>
          </a:prstGeom>
          <a:noFill/>
        </p:spPr>
        <p:txBody>
          <a:bodyPr wrap="none" rtlCol="0">
            <a:spAutoFit/>
          </a:bodyPr>
          <a:lstStyle/>
          <a:p>
            <a:pPr algn="ctr"/>
            <a:r>
              <a:rPr lang="en-US" sz="8000" b="1" dirty="0">
                <a:solidFill>
                  <a:schemeClr val="tx2"/>
                </a:solidFill>
                <a:latin typeface="Montserrat" charset="0"/>
                <a:ea typeface="Montserrat" charset="0"/>
                <a:cs typeface="Montserrat" charset="0"/>
              </a:rPr>
              <a:t>Task Distribution </a:t>
            </a:r>
          </a:p>
          <a:p>
            <a:pPr algn="ctr"/>
            <a:r>
              <a:rPr lang="en-US" sz="8000" b="1" dirty="0">
                <a:solidFill>
                  <a:schemeClr val="tx2"/>
                </a:solidFill>
                <a:latin typeface="Montserrat" charset="0"/>
                <a:ea typeface="Montserrat" charset="0"/>
                <a:cs typeface="Montserrat" charset="0"/>
              </a:rPr>
              <a:t>(Programming task)</a:t>
            </a:r>
            <a:endParaRPr lang="en-US" sz="7200" b="1" dirty="0">
              <a:solidFill>
                <a:schemeClr val="tx2"/>
              </a:solidFill>
              <a:latin typeface="Montserrat" charset="0"/>
              <a:ea typeface="Montserrat" charset="0"/>
              <a:cs typeface="Montserrat" charset="0"/>
            </a:endParaRPr>
          </a:p>
        </p:txBody>
      </p:sp>
      <p:cxnSp>
        <p:nvCxnSpPr>
          <p:cNvPr id="62" name="Straight Connector 61">
            <a:extLst>
              <a:ext uri="{FF2B5EF4-FFF2-40B4-BE49-F238E27FC236}">
                <a16:creationId xmlns:a16="http://schemas.microsoft.com/office/drawing/2014/main" id="{6B4319EE-FDFA-417E-A6A3-BCF11BB18B65}"/>
              </a:ext>
            </a:extLst>
          </p:cNvPr>
          <p:cNvCxnSpPr>
            <a:cxnSpLocks/>
          </p:cNvCxnSpPr>
          <p:nvPr/>
        </p:nvCxnSpPr>
        <p:spPr>
          <a:xfrm>
            <a:off x="3890682" y="2793648"/>
            <a:ext cx="10596283"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40" name="Table 39">
            <a:extLst>
              <a:ext uri="{FF2B5EF4-FFF2-40B4-BE49-F238E27FC236}">
                <a16:creationId xmlns:a16="http://schemas.microsoft.com/office/drawing/2014/main" id="{3B9910FA-D2C2-47EA-A7F8-0D2D63E8FED8}"/>
              </a:ext>
            </a:extLst>
          </p:cNvPr>
          <p:cNvGraphicFramePr>
            <a:graphicFrameLocks noGrp="1"/>
          </p:cNvGraphicFramePr>
          <p:nvPr>
            <p:extLst>
              <p:ext uri="{D42A27DB-BD31-4B8C-83A1-F6EECF244321}">
                <p14:modId xmlns:p14="http://schemas.microsoft.com/office/powerpoint/2010/main" val="2431242849"/>
              </p:ext>
            </p:extLst>
          </p:nvPr>
        </p:nvGraphicFramePr>
        <p:xfrm>
          <a:off x="995092" y="3508589"/>
          <a:ext cx="16297839" cy="8815044"/>
        </p:xfrm>
        <a:graphic>
          <a:graphicData uri="http://schemas.openxmlformats.org/drawingml/2006/table">
            <a:tbl>
              <a:tblPr firstRow="1" bandRow="1">
                <a:tableStyleId>{5C22544A-7EE6-4342-B048-85BDC9FD1C3A}</a:tableStyleId>
              </a:tblPr>
              <a:tblGrid>
                <a:gridCol w="5392359">
                  <a:extLst>
                    <a:ext uri="{9D8B030D-6E8A-4147-A177-3AD203B41FA5}">
                      <a16:colId xmlns:a16="http://schemas.microsoft.com/office/drawing/2014/main" val="20000"/>
                    </a:ext>
                  </a:extLst>
                </a:gridCol>
                <a:gridCol w="2181096">
                  <a:extLst>
                    <a:ext uri="{9D8B030D-6E8A-4147-A177-3AD203B41FA5}">
                      <a16:colId xmlns:a16="http://schemas.microsoft.com/office/drawing/2014/main" val="2378668395"/>
                    </a:ext>
                  </a:extLst>
                </a:gridCol>
                <a:gridCol w="2181096">
                  <a:extLst>
                    <a:ext uri="{9D8B030D-6E8A-4147-A177-3AD203B41FA5}">
                      <a16:colId xmlns:a16="http://schemas.microsoft.com/office/drawing/2014/main" val="3842508459"/>
                    </a:ext>
                  </a:extLst>
                </a:gridCol>
                <a:gridCol w="2181096">
                  <a:extLst>
                    <a:ext uri="{9D8B030D-6E8A-4147-A177-3AD203B41FA5}">
                      <a16:colId xmlns:a16="http://schemas.microsoft.com/office/drawing/2014/main" val="270412510"/>
                    </a:ext>
                  </a:extLst>
                </a:gridCol>
                <a:gridCol w="2181096">
                  <a:extLst>
                    <a:ext uri="{9D8B030D-6E8A-4147-A177-3AD203B41FA5}">
                      <a16:colId xmlns:a16="http://schemas.microsoft.com/office/drawing/2014/main" val="2559568443"/>
                    </a:ext>
                  </a:extLst>
                </a:gridCol>
                <a:gridCol w="2181096">
                  <a:extLst>
                    <a:ext uri="{9D8B030D-6E8A-4147-A177-3AD203B41FA5}">
                      <a16:colId xmlns:a16="http://schemas.microsoft.com/office/drawing/2014/main" val="1923729040"/>
                    </a:ext>
                  </a:extLst>
                </a:gridCol>
              </a:tblGrid>
              <a:tr h="911165">
                <a:tc>
                  <a:txBody>
                    <a:bodyPr/>
                    <a:lstStyle/>
                    <a:p>
                      <a:r>
                        <a:rPr lang="en-US" sz="3600" b="1" dirty="0">
                          <a:solidFill>
                            <a:schemeClr val="bg1"/>
                          </a:solidFill>
                        </a:rPr>
                        <a:t>Functions</a:t>
                      </a:r>
                      <a:endParaRPr lang="en-SG" sz="3600" b="1" dirty="0">
                        <a:solidFill>
                          <a:schemeClr val="bg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en-SG" sz="3600" b="1" dirty="0">
                          <a:solidFill>
                            <a:schemeClr val="bg1"/>
                          </a:solidFill>
                          <a:latin typeface="Century Gothic" panose="020B0502020202020204" pitchFamily="34" charset="0"/>
                        </a:rPr>
                        <a:t>Joel</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en-SG" sz="3600" b="1" dirty="0">
                          <a:solidFill>
                            <a:schemeClr val="bg1"/>
                          </a:solidFill>
                          <a:latin typeface="Century Gothic" panose="020B0502020202020204" pitchFamily="34" charset="0"/>
                        </a:rPr>
                        <a:t>Shreyas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en-SG" sz="3600" b="1" dirty="0">
                          <a:solidFill>
                            <a:schemeClr val="bg1"/>
                          </a:solidFill>
                          <a:latin typeface="Century Gothic" panose="020B0502020202020204" pitchFamily="34" charset="0"/>
                        </a:rPr>
                        <a:t>Ming Xuan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en-SG" sz="3600" b="1" dirty="0">
                          <a:solidFill>
                            <a:schemeClr val="bg1"/>
                          </a:solidFill>
                          <a:latin typeface="Century Gothic" panose="020B0502020202020204" pitchFamily="34" charset="0"/>
                        </a:rPr>
                        <a:t>Amanda</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en-SG" sz="3600" b="1" dirty="0">
                          <a:solidFill>
                            <a:schemeClr val="bg1"/>
                          </a:solidFill>
                          <a:latin typeface="Century Gothic" panose="020B0502020202020204" pitchFamily="34" charset="0"/>
                        </a:rPr>
                        <a:t>Joleen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69416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SG" sz="3200" b="0" kern="1200" baseline="0" dirty="0">
                          <a:solidFill>
                            <a:schemeClr val="tx1"/>
                          </a:solidFill>
                          <a:latin typeface="Century Gothic" panose="020B0502020202020204" pitchFamily="34" charset="0"/>
                          <a:ea typeface="+mn-ea"/>
                          <a:cs typeface="+mn-cs"/>
                        </a:rPr>
                        <a:t>Login Authentication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3200" b="0" dirty="0">
                          <a:solidFill>
                            <a:schemeClr val="accent2"/>
                          </a:solidFill>
                          <a:latin typeface="Century Gothic" panose="020B0502020202020204" pitchFamily="34" charset="0"/>
                          <a:sym typeface="Wingdings" panose="05000000000000000000" pitchFamily="2" charset="2"/>
                        </a:rPr>
                        <a:t></a:t>
                      </a: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SG" sz="3200" b="0" dirty="0">
                          <a:solidFill>
                            <a:schemeClr val="accent2"/>
                          </a:solidFill>
                          <a:latin typeface="Century Gothic" panose="020B0502020202020204" pitchFamily="34" charset="0"/>
                          <a:sym typeface="Wingdings" panose="05000000000000000000" pitchFamily="2" charset="2"/>
                        </a:rPr>
                        <a:t></a:t>
                      </a: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94160">
                <a:tc>
                  <a:txBody>
                    <a:bodyPr/>
                    <a:lstStyle/>
                    <a:p>
                      <a:r>
                        <a:rPr lang="en-SG" sz="3200" b="0" kern="1200" baseline="0" dirty="0">
                          <a:solidFill>
                            <a:schemeClr val="tx1"/>
                          </a:solidFill>
                          <a:latin typeface="Century Gothic" panose="020B0502020202020204" pitchFamily="34" charset="0"/>
                          <a:ea typeface="+mn-ea"/>
                          <a:cs typeface="+mn-cs"/>
                        </a:rPr>
                        <a:t>Bootstrap</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3200" b="0" dirty="0">
                          <a:solidFill>
                            <a:schemeClr val="accent2"/>
                          </a:solidFill>
                          <a:latin typeface="Century Gothic" panose="020B0502020202020204" pitchFamily="34" charset="0"/>
                          <a:sym typeface="Wingdings" panose="05000000000000000000" pitchFamily="2" charset="2"/>
                        </a:rPr>
                        <a:t></a:t>
                      </a: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3200" b="0" dirty="0">
                          <a:solidFill>
                            <a:schemeClr val="accent2"/>
                          </a:solidFill>
                          <a:latin typeface="Century Gothic" panose="020B0502020202020204" pitchFamily="34" charset="0"/>
                          <a:sym typeface="Wingdings" panose="05000000000000000000" pitchFamily="2" charset="2"/>
                        </a:rPr>
                        <a:t></a:t>
                      </a: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694160">
                <a:tc>
                  <a:txBody>
                    <a:bodyPr/>
                    <a:lstStyle/>
                    <a:p>
                      <a:r>
                        <a:rPr lang="en-SG" sz="3200" b="0" kern="1200" baseline="0" dirty="0">
                          <a:solidFill>
                            <a:schemeClr val="tx1"/>
                          </a:solidFill>
                          <a:latin typeface="Century Gothic" panose="020B0502020202020204" pitchFamily="34" charset="0"/>
                          <a:ea typeface="+mn-ea"/>
                          <a:cs typeface="+mn-cs"/>
                        </a:rPr>
                        <a:t>Validations of csv files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SG" sz="3200" b="0" dirty="0">
                          <a:solidFill>
                            <a:schemeClr val="accent2"/>
                          </a:solidFill>
                          <a:latin typeface="Century Gothic" panose="020B0502020202020204" pitchFamily="34" charset="0"/>
                          <a:sym typeface="Wingdings" panose="05000000000000000000" pitchFamily="2" charset="2"/>
                        </a:rPr>
                        <a:t></a:t>
                      </a: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SG" sz="3200" b="0" dirty="0">
                          <a:solidFill>
                            <a:schemeClr val="accent2"/>
                          </a:solidFill>
                          <a:latin typeface="Century Gothic" panose="020B0502020202020204" pitchFamily="34" charset="0"/>
                          <a:sym typeface="Wingdings" panose="05000000000000000000" pitchFamily="2" charset="2"/>
                        </a:rPr>
                        <a:t></a:t>
                      </a: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694160">
                <a:tc>
                  <a:txBody>
                    <a:bodyPr/>
                    <a:lstStyle/>
                    <a:p>
                      <a:r>
                        <a:rPr lang="en-SG" sz="3200" b="0" kern="1200" baseline="0" dirty="0">
                          <a:solidFill>
                            <a:schemeClr val="tx1"/>
                          </a:solidFill>
                          <a:latin typeface="Century Gothic" panose="020B0502020202020204" pitchFamily="34" charset="0"/>
                          <a:ea typeface="+mn-ea"/>
                          <a:cs typeface="+mn-cs"/>
                        </a:rPr>
                        <a:t>Student breakdown report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SG" sz="3200" b="0" dirty="0">
                          <a:solidFill>
                            <a:schemeClr val="accent2"/>
                          </a:solidFill>
                          <a:latin typeface="Century Gothic" panose="020B0502020202020204" pitchFamily="34" charset="0"/>
                          <a:sym typeface="Wingdings" panose="05000000000000000000" pitchFamily="2" charset="2"/>
                        </a:rPr>
                        <a:t></a:t>
                      </a: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3200" b="0" dirty="0">
                          <a:solidFill>
                            <a:schemeClr val="accent2"/>
                          </a:solidFill>
                          <a:latin typeface="Century Gothic" panose="020B0502020202020204" pitchFamily="34" charset="0"/>
                          <a:sym typeface="Wingdings" panose="05000000000000000000" pitchFamily="2" charset="2"/>
                        </a:rPr>
                        <a:t></a:t>
                      </a: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694160">
                <a:tc>
                  <a:txBody>
                    <a:bodyPr/>
                    <a:lstStyle/>
                    <a:p>
                      <a:r>
                        <a:rPr lang="en-SG" sz="3200" b="0" kern="1200" baseline="0" dirty="0">
                          <a:solidFill>
                            <a:schemeClr val="tx1"/>
                          </a:solidFill>
                          <a:latin typeface="Century Gothic" panose="020B0502020202020204" pitchFamily="34" charset="0"/>
                          <a:ea typeface="+mn-ea"/>
                          <a:cs typeface="+mn-cs"/>
                        </a:rPr>
                        <a:t>Heat Map</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SG" sz="3200" b="0" dirty="0">
                          <a:solidFill>
                            <a:schemeClr val="accent2"/>
                          </a:solidFill>
                          <a:latin typeface="Century Gothic" panose="020B0502020202020204" pitchFamily="34" charset="0"/>
                          <a:sym typeface="Wingdings" panose="05000000000000000000" pitchFamily="2" charset="2"/>
                        </a:rPr>
                        <a:t></a:t>
                      </a: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SG" sz="3200" b="0" dirty="0">
                          <a:solidFill>
                            <a:schemeClr val="accent2"/>
                          </a:solidFill>
                          <a:latin typeface="Century Gothic" panose="020B0502020202020204" pitchFamily="34" charset="0"/>
                          <a:sym typeface="Wingdings" panose="05000000000000000000" pitchFamily="2" charset="2"/>
                        </a:rPr>
                        <a:t></a:t>
                      </a: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702184">
                <a:tc>
                  <a:txBody>
                    <a:bodyPr/>
                    <a:lstStyle/>
                    <a:p>
                      <a:pPr algn="l"/>
                      <a:r>
                        <a:rPr lang="en-SG" sz="3200" b="0" kern="1200" baseline="0" dirty="0">
                          <a:solidFill>
                            <a:schemeClr val="tx1"/>
                          </a:solidFill>
                          <a:latin typeface="Century Gothic" panose="020B0502020202020204" pitchFamily="34" charset="0"/>
                          <a:ea typeface="+mn-ea"/>
                          <a:cs typeface="+mn-cs"/>
                        </a:rPr>
                        <a:t>Automated Group Identification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SG" sz="3200" b="0" dirty="0">
                          <a:solidFill>
                            <a:schemeClr val="accent2"/>
                          </a:solidFill>
                          <a:latin typeface="Century Gothic" panose="020B0502020202020204" pitchFamily="34" charset="0"/>
                          <a:sym typeface="Wingdings" panose="05000000000000000000" pitchFamily="2" charset="2"/>
                        </a:rPr>
                        <a:t></a:t>
                      </a: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SG" sz="3200" b="0" dirty="0">
                          <a:solidFill>
                            <a:schemeClr val="accent2"/>
                          </a:solidFill>
                          <a:latin typeface="Century Gothic" panose="020B0502020202020204" pitchFamily="34" charset="0"/>
                          <a:sym typeface="Wingdings" panose="05000000000000000000" pitchFamily="2" charset="2"/>
                        </a:rPr>
                        <a:t></a:t>
                      </a: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702184">
                <a:tc>
                  <a:txBody>
                    <a:bodyPr/>
                    <a:lstStyle/>
                    <a:p>
                      <a:pPr algn="l"/>
                      <a:r>
                        <a:rPr lang="en-SG" sz="3200" b="0" kern="1200" baseline="0" dirty="0">
                          <a:solidFill>
                            <a:schemeClr val="tx1"/>
                          </a:solidFill>
                          <a:latin typeface="Century Gothic" panose="020B0502020202020204" pitchFamily="34" charset="0"/>
                          <a:ea typeface="+mn-ea"/>
                          <a:cs typeface="+mn-cs"/>
                        </a:rPr>
                        <a:t>Top K next places report </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SG" sz="3200" b="0" dirty="0">
                          <a:solidFill>
                            <a:schemeClr val="accent2"/>
                          </a:solidFill>
                          <a:latin typeface="Century Gothic" panose="020B0502020202020204" pitchFamily="34" charset="0"/>
                          <a:sym typeface="Wingdings" panose="05000000000000000000" pitchFamily="2" charset="2"/>
                        </a:rPr>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SG" sz="3200" b="0" dirty="0">
                          <a:solidFill>
                            <a:schemeClr val="accent2"/>
                          </a:solidFill>
                          <a:latin typeface="Century Gothic" panose="020B0502020202020204" pitchFamily="34" charset="0"/>
                          <a:sym typeface="Wingdings" panose="05000000000000000000" pitchFamily="2" charset="2"/>
                        </a:rPr>
                        <a:t></a:t>
                      </a: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70388629"/>
                  </a:ext>
                </a:extLst>
              </a:tr>
              <a:tr h="6941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3200" b="0" kern="1200" baseline="0" dirty="0">
                          <a:solidFill>
                            <a:schemeClr val="tx1"/>
                          </a:solidFill>
                          <a:latin typeface="Century Gothic" panose="020B0502020202020204" pitchFamily="34" charset="0"/>
                          <a:ea typeface="+mn-ea"/>
                          <a:cs typeface="+mn-cs"/>
                        </a:rPr>
                        <a:t>Top K popular places report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3200" b="0" dirty="0">
                          <a:solidFill>
                            <a:schemeClr val="accent2"/>
                          </a:solidFill>
                          <a:latin typeface="Century Gothic" panose="020B0502020202020204" pitchFamily="34" charset="0"/>
                          <a:sym typeface="Wingdings" panose="05000000000000000000" pitchFamily="2" charset="2"/>
                        </a:rPr>
                        <a:t></a:t>
                      </a:r>
                      <a:endParaRPr lang="en-SG" sz="3200" b="0" dirty="0">
                        <a:solidFill>
                          <a:schemeClr val="accent2"/>
                        </a:solidFill>
                        <a:latin typeface="Century Gothic" panose="020B0502020202020204"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en-SG" sz="3200" b="0" kern="1200" dirty="0">
                        <a:solidFill>
                          <a:schemeClr val="accent2"/>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3200" b="0" dirty="0">
                          <a:solidFill>
                            <a:schemeClr val="accent2"/>
                          </a:solidFill>
                          <a:latin typeface="Century Gothic" panose="020B0502020202020204" pitchFamily="34" charset="0"/>
                          <a:sym typeface="Wingdings" panose="05000000000000000000" pitchFamily="2" charset="2"/>
                        </a:rPr>
                        <a:t></a:t>
                      </a:r>
                      <a:endParaRPr lang="en-SG" sz="3200" b="0" dirty="0">
                        <a:solidFill>
                          <a:schemeClr val="accent2"/>
                        </a:solidFill>
                        <a:latin typeface="Century Gothic" panose="020B0502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SG" sz="3200" b="0" kern="1200" dirty="0">
                        <a:solidFill>
                          <a:schemeClr val="accent2"/>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6941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3200" b="0" kern="1200" baseline="0" dirty="0">
                          <a:solidFill>
                            <a:schemeClr val="tx1"/>
                          </a:solidFill>
                          <a:latin typeface="Century Gothic" panose="020B0502020202020204" pitchFamily="34" charset="0"/>
                          <a:ea typeface="+mn-ea"/>
                          <a:cs typeface="+mn-cs"/>
                        </a:rPr>
                        <a:t>Top K companions report </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3200" b="0" dirty="0">
                          <a:solidFill>
                            <a:schemeClr val="accent2"/>
                          </a:solidFill>
                          <a:latin typeface="Century Gothic" panose="020B0502020202020204" pitchFamily="34" charset="0"/>
                          <a:sym typeface="Wingdings" panose="05000000000000000000" pitchFamily="2" charset="2"/>
                        </a:rPr>
                        <a:t></a:t>
                      </a: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3200" b="0" dirty="0">
                          <a:solidFill>
                            <a:schemeClr val="accent2"/>
                          </a:solidFill>
                          <a:latin typeface="Century Gothic" panose="020B0502020202020204" pitchFamily="34" charset="0"/>
                          <a:sym typeface="Wingdings" panose="05000000000000000000" pitchFamily="2" charset="2"/>
                        </a:rPr>
                        <a:t></a:t>
                      </a: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08379509"/>
                  </a:ext>
                </a:extLst>
              </a:tr>
              <a:tr h="6941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3200" b="0" kern="1200" baseline="0" dirty="0">
                          <a:solidFill>
                            <a:schemeClr val="tx1"/>
                          </a:solidFill>
                          <a:latin typeface="Century Gothic" panose="020B0502020202020204" pitchFamily="34" charset="0"/>
                          <a:ea typeface="+mn-ea"/>
                          <a:cs typeface="+mn-cs"/>
                        </a:rPr>
                        <a:t>UI – Develop</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3200" b="0" dirty="0">
                          <a:solidFill>
                            <a:schemeClr val="accent2"/>
                          </a:solidFill>
                          <a:latin typeface="Century Gothic" panose="020B0502020202020204" pitchFamily="34" charset="0"/>
                          <a:sym typeface="Wingdings" panose="05000000000000000000" pitchFamily="2" charset="2"/>
                        </a:rPr>
                        <a:t></a:t>
                      </a: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3200" b="0" dirty="0">
                          <a:solidFill>
                            <a:schemeClr val="accent2"/>
                          </a:solidFill>
                          <a:latin typeface="Century Gothic" panose="020B0502020202020204" pitchFamily="34" charset="0"/>
                          <a:sym typeface="Wingdings" panose="05000000000000000000" pitchFamily="2" charset="2"/>
                        </a:rPr>
                        <a:t></a:t>
                      </a: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348000"/>
                  </a:ext>
                </a:extLst>
              </a:tr>
            </a:tbl>
          </a:graphicData>
        </a:graphic>
      </p:graphicFrame>
    </p:spTree>
    <p:extLst>
      <p:ext uri="{BB962C8B-B14F-4D97-AF65-F5344CB8AC3E}">
        <p14:creationId xmlns:p14="http://schemas.microsoft.com/office/powerpoint/2010/main" val="3875990513"/>
      </p:ext>
    </p:extLst>
  </p:cSld>
  <p:clrMapOvr>
    <a:masterClrMapping/>
  </p:clrMapOvr>
  <p:transition spd="slow" advClick="0">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D63D9A-DEB5-4BA3-974C-D7EA1536F949}"/>
              </a:ext>
            </a:extLst>
          </p:cNvPr>
          <p:cNvSpPr>
            <a:spLocks noGrp="1"/>
          </p:cNvSpPr>
          <p:nvPr>
            <p:ph type="sldNum" sz="quarter" idx="12"/>
          </p:nvPr>
        </p:nvSpPr>
        <p:spPr/>
        <p:txBody>
          <a:bodyPr/>
          <a:lstStyle/>
          <a:p>
            <a:fld id="{48F63A3B-78C7-47BE-AE5E-E10140E04643}" type="slidenum">
              <a:rPr lang="en-US" smtClean="0"/>
              <a:t>17</a:t>
            </a:fld>
            <a:endParaRPr lang="en-US" dirty="0"/>
          </a:p>
        </p:txBody>
      </p:sp>
      <p:graphicFrame>
        <p:nvGraphicFramePr>
          <p:cNvPr id="40" name="Table 39">
            <a:extLst>
              <a:ext uri="{FF2B5EF4-FFF2-40B4-BE49-F238E27FC236}">
                <a16:creationId xmlns:a16="http://schemas.microsoft.com/office/drawing/2014/main" id="{3B9910FA-D2C2-47EA-A7F8-0D2D63E8FED8}"/>
              </a:ext>
            </a:extLst>
          </p:cNvPr>
          <p:cNvGraphicFramePr>
            <a:graphicFrameLocks noGrp="1"/>
          </p:cNvGraphicFramePr>
          <p:nvPr>
            <p:extLst>
              <p:ext uri="{D42A27DB-BD31-4B8C-83A1-F6EECF244321}">
                <p14:modId xmlns:p14="http://schemas.microsoft.com/office/powerpoint/2010/main" val="3190088750"/>
              </p:ext>
            </p:extLst>
          </p:nvPr>
        </p:nvGraphicFramePr>
        <p:xfrm>
          <a:off x="995092" y="3508589"/>
          <a:ext cx="16297839" cy="8815044"/>
        </p:xfrm>
        <a:graphic>
          <a:graphicData uri="http://schemas.openxmlformats.org/drawingml/2006/table">
            <a:tbl>
              <a:tblPr firstRow="1" bandRow="1">
                <a:tableStyleId>{5C22544A-7EE6-4342-B048-85BDC9FD1C3A}</a:tableStyleId>
              </a:tblPr>
              <a:tblGrid>
                <a:gridCol w="5392359">
                  <a:extLst>
                    <a:ext uri="{9D8B030D-6E8A-4147-A177-3AD203B41FA5}">
                      <a16:colId xmlns:a16="http://schemas.microsoft.com/office/drawing/2014/main" val="20000"/>
                    </a:ext>
                  </a:extLst>
                </a:gridCol>
                <a:gridCol w="2181096">
                  <a:extLst>
                    <a:ext uri="{9D8B030D-6E8A-4147-A177-3AD203B41FA5}">
                      <a16:colId xmlns:a16="http://schemas.microsoft.com/office/drawing/2014/main" val="2378668395"/>
                    </a:ext>
                  </a:extLst>
                </a:gridCol>
                <a:gridCol w="2181096">
                  <a:extLst>
                    <a:ext uri="{9D8B030D-6E8A-4147-A177-3AD203B41FA5}">
                      <a16:colId xmlns:a16="http://schemas.microsoft.com/office/drawing/2014/main" val="3842508459"/>
                    </a:ext>
                  </a:extLst>
                </a:gridCol>
                <a:gridCol w="2181096">
                  <a:extLst>
                    <a:ext uri="{9D8B030D-6E8A-4147-A177-3AD203B41FA5}">
                      <a16:colId xmlns:a16="http://schemas.microsoft.com/office/drawing/2014/main" val="270412510"/>
                    </a:ext>
                  </a:extLst>
                </a:gridCol>
                <a:gridCol w="2181096">
                  <a:extLst>
                    <a:ext uri="{9D8B030D-6E8A-4147-A177-3AD203B41FA5}">
                      <a16:colId xmlns:a16="http://schemas.microsoft.com/office/drawing/2014/main" val="2559568443"/>
                    </a:ext>
                  </a:extLst>
                </a:gridCol>
                <a:gridCol w="2181096">
                  <a:extLst>
                    <a:ext uri="{9D8B030D-6E8A-4147-A177-3AD203B41FA5}">
                      <a16:colId xmlns:a16="http://schemas.microsoft.com/office/drawing/2014/main" val="1923729040"/>
                    </a:ext>
                  </a:extLst>
                </a:gridCol>
              </a:tblGrid>
              <a:tr h="911165">
                <a:tc>
                  <a:txBody>
                    <a:bodyPr/>
                    <a:lstStyle/>
                    <a:p>
                      <a:r>
                        <a:rPr lang="en-US" sz="3600" b="1" dirty="0">
                          <a:solidFill>
                            <a:schemeClr val="bg1"/>
                          </a:solidFill>
                        </a:rPr>
                        <a:t>Functions</a:t>
                      </a:r>
                      <a:endParaRPr lang="en-SG" sz="3600" b="1" dirty="0">
                        <a:solidFill>
                          <a:schemeClr val="bg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en-SG" sz="3600" b="1" dirty="0">
                          <a:solidFill>
                            <a:schemeClr val="bg1"/>
                          </a:solidFill>
                          <a:latin typeface="Century Gothic" panose="020B0502020202020204" pitchFamily="34" charset="0"/>
                        </a:rPr>
                        <a:t>Joel</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en-SG" sz="3600" b="1" dirty="0">
                          <a:solidFill>
                            <a:schemeClr val="bg1"/>
                          </a:solidFill>
                          <a:latin typeface="Century Gothic" panose="020B0502020202020204" pitchFamily="34" charset="0"/>
                        </a:rPr>
                        <a:t>Shreyas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en-SG" sz="3600" b="1" dirty="0">
                          <a:solidFill>
                            <a:schemeClr val="bg1"/>
                          </a:solidFill>
                          <a:latin typeface="Century Gothic" panose="020B0502020202020204" pitchFamily="34" charset="0"/>
                        </a:rPr>
                        <a:t>Ming Xuan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en-SG" sz="3600" b="1" dirty="0">
                          <a:solidFill>
                            <a:schemeClr val="bg1"/>
                          </a:solidFill>
                          <a:latin typeface="Century Gothic" panose="020B0502020202020204" pitchFamily="34" charset="0"/>
                        </a:rPr>
                        <a:t>Amanda</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en-SG" sz="3600" b="1" dirty="0">
                          <a:solidFill>
                            <a:schemeClr val="bg1"/>
                          </a:solidFill>
                          <a:latin typeface="Century Gothic" panose="020B0502020202020204" pitchFamily="34" charset="0"/>
                        </a:rPr>
                        <a:t>Joleen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69416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SG" sz="3200" b="0" dirty="0">
                          <a:solidFill>
                            <a:schemeClr val="tx1"/>
                          </a:solidFill>
                          <a:latin typeface="Century Gothic" panose="020B0502020202020204" pitchFamily="34" charset="0"/>
                        </a:rPr>
                        <a:t>JSON Login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3200" b="0" dirty="0">
                          <a:solidFill>
                            <a:schemeClr val="accent2"/>
                          </a:solidFill>
                          <a:latin typeface="Century Gothic" panose="020B0502020202020204" pitchFamily="34" charset="0"/>
                          <a:sym typeface="Wingdings" panose="05000000000000000000" pitchFamily="2" charset="2"/>
                        </a:rPr>
                        <a:t></a:t>
                      </a: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3200" b="0" dirty="0">
                          <a:solidFill>
                            <a:schemeClr val="accent2"/>
                          </a:solidFill>
                          <a:latin typeface="Century Gothic" panose="020B0502020202020204" pitchFamily="34" charset="0"/>
                          <a:sym typeface="Wingdings" panose="05000000000000000000" pitchFamily="2" charset="2"/>
                        </a:rPr>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94160">
                <a:tc>
                  <a:txBody>
                    <a:bodyPr/>
                    <a:lstStyle/>
                    <a:p>
                      <a:r>
                        <a:rPr lang="en-SG" sz="3200" b="0" dirty="0">
                          <a:solidFill>
                            <a:schemeClr val="tx1"/>
                          </a:solidFill>
                          <a:latin typeface="Century Gothic" panose="020B0502020202020204" pitchFamily="34" charset="0"/>
                        </a:rPr>
                        <a:t>JSON Bootstrap &amp; Update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3200" b="0" dirty="0">
                          <a:solidFill>
                            <a:schemeClr val="accent2"/>
                          </a:solidFill>
                          <a:latin typeface="Century Gothic" panose="020B0502020202020204" pitchFamily="34" charset="0"/>
                          <a:sym typeface="Wingdings" panose="05000000000000000000" pitchFamily="2" charset="2"/>
                        </a:rPr>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3200" b="0" dirty="0">
                          <a:solidFill>
                            <a:schemeClr val="accent2"/>
                          </a:solidFill>
                          <a:latin typeface="Century Gothic" panose="020B0502020202020204" pitchFamily="34" charset="0"/>
                          <a:sym typeface="Wingdings" panose="05000000000000000000" pitchFamily="2" charset="2"/>
                        </a:rPr>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694160">
                <a:tc>
                  <a:txBody>
                    <a:bodyPr/>
                    <a:lstStyle/>
                    <a:p>
                      <a:r>
                        <a:rPr lang="en-SG" sz="3200" b="0" kern="1200" baseline="0" dirty="0">
                          <a:solidFill>
                            <a:schemeClr val="tx1"/>
                          </a:solidFill>
                          <a:latin typeface="Century Gothic" panose="020B0502020202020204" pitchFamily="34" charset="0"/>
                          <a:ea typeface="+mn-ea"/>
                          <a:cs typeface="+mn-cs"/>
                        </a:rPr>
                        <a:t>JSON Student Breakdown report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SG" sz="3200" b="0" dirty="0">
                          <a:solidFill>
                            <a:schemeClr val="accent2"/>
                          </a:solidFill>
                          <a:latin typeface="Century Gothic" panose="020B0502020202020204" pitchFamily="34" charset="0"/>
                          <a:sym typeface="Wingdings" panose="05000000000000000000" pitchFamily="2" charset="2"/>
                        </a:rPr>
                        <a:t></a:t>
                      </a:r>
                    </a:p>
                    <a:p>
                      <a:pPr algn="ct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SG" sz="3200" b="0" dirty="0">
                          <a:solidFill>
                            <a:schemeClr val="accent2"/>
                          </a:solidFill>
                          <a:latin typeface="Century Gothic" panose="020B0502020202020204" pitchFamily="34" charset="0"/>
                          <a:sym typeface="Wingdings" panose="05000000000000000000" pitchFamily="2" charset="2"/>
                        </a:rPr>
                        <a:t></a:t>
                      </a:r>
                    </a:p>
                    <a:p>
                      <a:pPr algn="ct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694160">
                <a:tc>
                  <a:txBody>
                    <a:bodyPr/>
                    <a:lstStyle/>
                    <a:p>
                      <a:r>
                        <a:rPr lang="en-SG" sz="3200" b="0" kern="1200" baseline="0" dirty="0">
                          <a:solidFill>
                            <a:schemeClr val="tx1"/>
                          </a:solidFill>
                          <a:latin typeface="Century Gothic" panose="020B0502020202020204" pitchFamily="34" charset="0"/>
                          <a:ea typeface="+mn-ea"/>
                          <a:cs typeface="+mn-cs"/>
                        </a:rPr>
                        <a:t>JSON Heatmap</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SG" sz="3200" b="0" dirty="0">
                          <a:solidFill>
                            <a:schemeClr val="accent2"/>
                          </a:solidFill>
                          <a:latin typeface="Century Gothic" panose="020B0502020202020204" pitchFamily="34" charset="0"/>
                          <a:sym typeface="Wingdings" panose="05000000000000000000" pitchFamily="2" charset="2"/>
                        </a:rPr>
                        <a:t></a:t>
                      </a: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SG" sz="3200" b="0" dirty="0">
                          <a:solidFill>
                            <a:schemeClr val="accent2"/>
                          </a:solidFill>
                          <a:latin typeface="Century Gothic" panose="020B0502020202020204" pitchFamily="34" charset="0"/>
                          <a:sym typeface="Wingdings" panose="05000000000000000000" pitchFamily="2" charset="2"/>
                        </a:rPr>
                        <a:t></a:t>
                      </a: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702184">
                <a:tc>
                  <a:txBody>
                    <a:bodyPr/>
                    <a:lstStyle/>
                    <a:p>
                      <a:pPr algn="l"/>
                      <a:r>
                        <a:rPr lang="en-SG" sz="3200" b="0" kern="1200" baseline="0" dirty="0">
                          <a:solidFill>
                            <a:schemeClr val="tx1"/>
                          </a:solidFill>
                          <a:latin typeface="Century Gothic" panose="020B0502020202020204" pitchFamily="34" charset="0"/>
                          <a:ea typeface="+mn-ea"/>
                          <a:cs typeface="+mn-cs"/>
                        </a:rPr>
                        <a:t>JSON AGD</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SG" sz="3200" b="0" dirty="0">
                          <a:solidFill>
                            <a:schemeClr val="accent2"/>
                          </a:solidFill>
                          <a:latin typeface="Century Gothic" panose="020B0502020202020204" pitchFamily="34" charset="0"/>
                          <a:sym typeface="Wingdings" panose="05000000000000000000" pitchFamily="2" charset="2"/>
                        </a:rPr>
                        <a:t></a:t>
                      </a: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SG" sz="3200" b="0" dirty="0">
                          <a:solidFill>
                            <a:schemeClr val="accent2"/>
                          </a:solidFill>
                          <a:latin typeface="Century Gothic" panose="020B0502020202020204" pitchFamily="34" charset="0"/>
                          <a:sym typeface="Wingdings" panose="05000000000000000000" pitchFamily="2" charset="2"/>
                        </a:rPr>
                        <a:t></a:t>
                      </a: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702184">
                <a:tc>
                  <a:txBody>
                    <a:bodyPr/>
                    <a:lstStyle/>
                    <a:p>
                      <a:pPr algn="l"/>
                      <a:r>
                        <a:rPr lang="en-SG" sz="3200" b="0" kern="1200" baseline="0" dirty="0">
                          <a:solidFill>
                            <a:schemeClr val="tx1"/>
                          </a:solidFill>
                          <a:latin typeface="Century Gothic" panose="020B0502020202020204" pitchFamily="34" charset="0"/>
                          <a:ea typeface="+mn-ea"/>
                          <a:cs typeface="+mn-cs"/>
                        </a:rPr>
                        <a:t>JSON Top K Popular Places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SG" sz="3200" b="0" dirty="0">
                          <a:solidFill>
                            <a:schemeClr val="accent2"/>
                          </a:solidFill>
                          <a:latin typeface="Century Gothic" panose="020B0502020202020204" pitchFamily="34" charset="0"/>
                          <a:sym typeface="Wingdings" panose="05000000000000000000" pitchFamily="2" charset="2"/>
                        </a:rPr>
                        <a:t></a:t>
                      </a: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SG" sz="3200" b="0" dirty="0">
                          <a:solidFill>
                            <a:schemeClr val="accent2"/>
                          </a:solidFill>
                          <a:latin typeface="Century Gothic" panose="020B0502020202020204" pitchFamily="34" charset="0"/>
                          <a:sym typeface="Wingdings" panose="05000000000000000000" pitchFamily="2" charset="2"/>
                        </a:rPr>
                        <a:t></a:t>
                      </a: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70388629"/>
                  </a:ext>
                </a:extLst>
              </a:tr>
              <a:tr h="6941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3200" b="0" kern="1200" baseline="0" dirty="0">
                          <a:solidFill>
                            <a:schemeClr val="tx1"/>
                          </a:solidFill>
                          <a:latin typeface="Century Gothic" panose="020B0502020202020204" pitchFamily="34" charset="0"/>
                          <a:ea typeface="+mn-ea"/>
                          <a:cs typeface="+mn-cs"/>
                        </a:rPr>
                        <a:t>JSON Top K Next Places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SG" sz="3200" b="0" dirty="0">
                          <a:solidFill>
                            <a:schemeClr val="accent2"/>
                          </a:solidFill>
                          <a:latin typeface="Century Gothic" panose="020B0502020202020204" pitchFamily="34" charset="0"/>
                          <a:sym typeface="Wingdings" panose="05000000000000000000" pitchFamily="2" charset="2"/>
                        </a:rPr>
                        <a:t></a:t>
                      </a: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SG" sz="3200" b="0" dirty="0">
                          <a:solidFill>
                            <a:schemeClr val="accent2"/>
                          </a:solidFill>
                          <a:latin typeface="Century Gothic" panose="020B0502020202020204" pitchFamily="34" charset="0"/>
                          <a:sym typeface="Wingdings" panose="05000000000000000000" pitchFamily="2" charset="2"/>
                        </a:rPr>
                        <a:t></a:t>
                      </a: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6941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3200" b="0" kern="1200" baseline="0" dirty="0">
                          <a:solidFill>
                            <a:schemeClr val="tx1"/>
                          </a:solidFill>
                          <a:latin typeface="Century Gothic" panose="020B0502020202020204" pitchFamily="34" charset="0"/>
                          <a:ea typeface="+mn-ea"/>
                          <a:cs typeface="+mn-cs"/>
                        </a:rPr>
                        <a:t>JSON Top K Companions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SG" sz="3200" b="0" dirty="0">
                          <a:solidFill>
                            <a:schemeClr val="accent2"/>
                          </a:solidFill>
                          <a:latin typeface="Century Gothic" panose="020B0502020202020204" pitchFamily="34" charset="0"/>
                          <a:sym typeface="Wingdings" panose="05000000000000000000" pitchFamily="2" charset="2"/>
                        </a:rPr>
                        <a:t></a:t>
                      </a: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SG" sz="3200" b="0" dirty="0">
                          <a:solidFill>
                            <a:schemeClr val="accent2"/>
                          </a:solidFill>
                          <a:latin typeface="Century Gothic" panose="020B0502020202020204" pitchFamily="34" charset="0"/>
                          <a:sym typeface="Wingdings" panose="05000000000000000000" pitchFamily="2" charset="2"/>
                        </a:rPr>
                        <a:t></a:t>
                      </a: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SG" sz="3200" b="0" kern="1200" dirty="0">
                        <a:solidFill>
                          <a:schemeClr val="accent2"/>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SG" sz="3200" b="0" kern="1200" dirty="0">
                        <a:solidFill>
                          <a:schemeClr val="accent2"/>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0550661"/>
                  </a:ext>
                </a:extLst>
              </a:tr>
              <a:tr h="6941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3200" b="0" kern="1200" baseline="0" dirty="0">
                          <a:solidFill>
                            <a:schemeClr val="tx1"/>
                          </a:solidFill>
                          <a:latin typeface="Century Gothic" panose="020B0502020202020204" pitchFamily="34" charset="0"/>
                          <a:ea typeface="+mn-ea"/>
                          <a:cs typeface="+mn-cs"/>
                        </a:rPr>
                        <a:t>UI – Improve Usability</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3200" b="0" dirty="0">
                          <a:solidFill>
                            <a:schemeClr val="accent2"/>
                          </a:solidFill>
                          <a:latin typeface="Century Gothic" panose="020B0502020202020204" pitchFamily="34" charset="0"/>
                          <a:sym typeface="Wingdings" panose="05000000000000000000" pitchFamily="2" charset="2"/>
                        </a:rPr>
                        <a:t></a:t>
                      </a: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3200" b="0" dirty="0">
                          <a:solidFill>
                            <a:schemeClr val="accent2"/>
                          </a:solidFill>
                          <a:latin typeface="Century Gothic" panose="020B0502020202020204" pitchFamily="34" charset="0"/>
                          <a:sym typeface="Wingdings" panose="05000000000000000000" pitchFamily="2" charset="2"/>
                        </a:rPr>
                        <a:t></a:t>
                      </a: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11068107"/>
                  </a:ext>
                </a:extLst>
              </a:tr>
              <a:tr h="6941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3200" b="0" kern="1200" baseline="0" dirty="0">
                          <a:solidFill>
                            <a:schemeClr val="tx1"/>
                          </a:solidFill>
                          <a:latin typeface="Century Gothic" panose="020B0502020202020204" pitchFamily="34" charset="0"/>
                          <a:ea typeface="+mn-ea"/>
                          <a:cs typeface="+mn-cs"/>
                        </a:rPr>
                        <a:t>Java Doc</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3200" b="0" dirty="0">
                          <a:solidFill>
                            <a:schemeClr val="accent2"/>
                          </a:solidFill>
                          <a:latin typeface="Century Gothic" panose="020B0502020202020204" pitchFamily="34" charset="0"/>
                          <a:sym typeface="Wingdings" panose="05000000000000000000" pitchFamily="2" charset="2"/>
                        </a:rPr>
                        <a:t></a:t>
                      </a: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SG" sz="3200" b="0" dirty="0">
                        <a:solidFill>
                          <a:schemeClr val="accent2"/>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3200" b="0" dirty="0">
                          <a:solidFill>
                            <a:schemeClr val="accent2"/>
                          </a:solidFill>
                          <a:latin typeface="Century Gothic" panose="020B0502020202020204" pitchFamily="34" charset="0"/>
                          <a:sym typeface="Wingdings" panose="05000000000000000000" pitchFamily="2" charset="2"/>
                        </a:rPr>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7315151"/>
                  </a:ext>
                </a:extLst>
              </a:tr>
            </a:tbl>
          </a:graphicData>
        </a:graphic>
      </p:graphicFrame>
      <p:sp>
        <p:nvSpPr>
          <p:cNvPr id="6" name="TextBox 5">
            <a:extLst>
              <a:ext uri="{FF2B5EF4-FFF2-40B4-BE49-F238E27FC236}">
                <a16:creationId xmlns:a16="http://schemas.microsoft.com/office/drawing/2014/main" id="{8D421EFD-FD3D-4993-900E-CBB4FD9F95E1}"/>
              </a:ext>
            </a:extLst>
          </p:cNvPr>
          <p:cNvSpPr txBox="1"/>
          <p:nvPr/>
        </p:nvSpPr>
        <p:spPr>
          <a:xfrm>
            <a:off x="3693938" y="316423"/>
            <a:ext cx="11053026" cy="2554545"/>
          </a:xfrm>
          <a:prstGeom prst="rect">
            <a:avLst/>
          </a:prstGeom>
          <a:noFill/>
        </p:spPr>
        <p:txBody>
          <a:bodyPr wrap="none" rtlCol="0">
            <a:spAutoFit/>
          </a:bodyPr>
          <a:lstStyle/>
          <a:p>
            <a:pPr algn="ctr"/>
            <a:r>
              <a:rPr lang="en-US" sz="8000" b="1" dirty="0">
                <a:solidFill>
                  <a:schemeClr val="tx2"/>
                </a:solidFill>
                <a:latin typeface="Montserrat" charset="0"/>
                <a:ea typeface="Montserrat" charset="0"/>
                <a:cs typeface="Montserrat" charset="0"/>
              </a:rPr>
              <a:t>Task Distribution </a:t>
            </a:r>
          </a:p>
          <a:p>
            <a:pPr algn="ctr"/>
            <a:r>
              <a:rPr lang="en-US" sz="8000" b="1" dirty="0">
                <a:solidFill>
                  <a:schemeClr val="tx2"/>
                </a:solidFill>
                <a:latin typeface="Montserrat" charset="0"/>
                <a:ea typeface="Montserrat" charset="0"/>
                <a:cs typeface="Montserrat" charset="0"/>
              </a:rPr>
              <a:t>(Programming task)</a:t>
            </a:r>
            <a:endParaRPr lang="en-US" sz="7200" b="1" dirty="0">
              <a:solidFill>
                <a:schemeClr val="tx2"/>
              </a:solidFill>
              <a:latin typeface="Montserrat" charset="0"/>
              <a:ea typeface="Montserrat" charset="0"/>
              <a:cs typeface="Montserrat" charset="0"/>
            </a:endParaRPr>
          </a:p>
        </p:txBody>
      </p:sp>
      <p:cxnSp>
        <p:nvCxnSpPr>
          <p:cNvPr id="7" name="Straight Connector 6">
            <a:extLst>
              <a:ext uri="{FF2B5EF4-FFF2-40B4-BE49-F238E27FC236}">
                <a16:creationId xmlns:a16="http://schemas.microsoft.com/office/drawing/2014/main" id="{F8593285-70FD-4759-B9FB-241A8EFFB36A}"/>
              </a:ext>
            </a:extLst>
          </p:cNvPr>
          <p:cNvCxnSpPr>
            <a:cxnSpLocks/>
          </p:cNvCxnSpPr>
          <p:nvPr/>
        </p:nvCxnSpPr>
        <p:spPr>
          <a:xfrm>
            <a:off x="3890682" y="2994977"/>
            <a:ext cx="10596283"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0177"/>
      </p:ext>
    </p:extLst>
  </p:cSld>
  <p:clrMapOvr>
    <a:masterClrMapping/>
  </p:clrMapOvr>
  <p:transition spd="slow" advClick="0">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D63D9A-DEB5-4BA3-974C-D7EA1536F949}"/>
              </a:ext>
            </a:extLst>
          </p:cNvPr>
          <p:cNvSpPr>
            <a:spLocks noGrp="1"/>
          </p:cNvSpPr>
          <p:nvPr>
            <p:ph type="sldNum" sz="quarter" idx="12"/>
          </p:nvPr>
        </p:nvSpPr>
        <p:spPr/>
        <p:txBody>
          <a:bodyPr/>
          <a:lstStyle/>
          <a:p>
            <a:fld id="{48F63A3B-78C7-47BE-AE5E-E10140E04643}" type="slidenum">
              <a:rPr lang="en-US" smtClean="0"/>
              <a:t>18</a:t>
            </a:fld>
            <a:endParaRPr lang="en-US" dirty="0"/>
          </a:p>
        </p:txBody>
      </p:sp>
      <p:sp>
        <p:nvSpPr>
          <p:cNvPr id="58" name="TextBox 57">
            <a:extLst>
              <a:ext uri="{FF2B5EF4-FFF2-40B4-BE49-F238E27FC236}">
                <a16:creationId xmlns:a16="http://schemas.microsoft.com/office/drawing/2014/main" id="{E80C39A1-A327-4929-8747-2CF50F4B8D2A}"/>
              </a:ext>
            </a:extLst>
          </p:cNvPr>
          <p:cNvSpPr txBox="1"/>
          <p:nvPr/>
        </p:nvSpPr>
        <p:spPr>
          <a:xfrm>
            <a:off x="4118894" y="164111"/>
            <a:ext cx="10203114" cy="1323439"/>
          </a:xfrm>
          <a:prstGeom prst="rect">
            <a:avLst/>
          </a:prstGeom>
          <a:noFill/>
        </p:spPr>
        <p:txBody>
          <a:bodyPr wrap="none" rtlCol="0">
            <a:spAutoFit/>
          </a:bodyPr>
          <a:lstStyle/>
          <a:p>
            <a:pPr algn="ctr"/>
            <a:r>
              <a:rPr lang="en-US" sz="8000" b="1" dirty="0">
                <a:solidFill>
                  <a:schemeClr val="tx2"/>
                </a:solidFill>
                <a:latin typeface="Montserrat" charset="0"/>
                <a:ea typeface="Montserrat" charset="0"/>
                <a:cs typeface="Montserrat" charset="0"/>
              </a:rPr>
              <a:t>Workload Distribution </a:t>
            </a:r>
            <a:endParaRPr lang="en-US" sz="7200" b="1" dirty="0">
              <a:solidFill>
                <a:schemeClr val="tx2"/>
              </a:solidFill>
              <a:latin typeface="Montserrat" charset="0"/>
              <a:ea typeface="Montserrat" charset="0"/>
              <a:cs typeface="Montserrat" charset="0"/>
            </a:endParaRPr>
          </a:p>
        </p:txBody>
      </p:sp>
      <p:cxnSp>
        <p:nvCxnSpPr>
          <p:cNvPr id="62" name="Straight Connector 61">
            <a:extLst>
              <a:ext uri="{FF2B5EF4-FFF2-40B4-BE49-F238E27FC236}">
                <a16:creationId xmlns:a16="http://schemas.microsoft.com/office/drawing/2014/main" id="{6B4319EE-FDFA-417E-A6A3-BCF11BB18B65}"/>
              </a:ext>
            </a:extLst>
          </p:cNvPr>
          <p:cNvCxnSpPr>
            <a:cxnSpLocks/>
          </p:cNvCxnSpPr>
          <p:nvPr/>
        </p:nvCxnSpPr>
        <p:spPr>
          <a:xfrm>
            <a:off x="3209365" y="1487550"/>
            <a:ext cx="11763935" cy="1458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6" name="Chart 5">
            <a:extLst>
              <a:ext uri="{FF2B5EF4-FFF2-40B4-BE49-F238E27FC236}">
                <a16:creationId xmlns:a16="http://schemas.microsoft.com/office/drawing/2014/main" id="{82D04746-65F3-4AFE-A339-4FCF07CD7153}"/>
              </a:ext>
            </a:extLst>
          </p:cNvPr>
          <p:cNvGraphicFramePr/>
          <p:nvPr>
            <p:extLst>
              <p:ext uri="{D42A27DB-BD31-4B8C-83A1-F6EECF244321}">
                <p14:modId xmlns:p14="http://schemas.microsoft.com/office/powerpoint/2010/main" val="1490086278"/>
              </p:ext>
            </p:extLst>
          </p:nvPr>
        </p:nvGraphicFramePr>
        <p:xfrm>
          <a:off x="2421366" y="2322190"/>
          <a:ext cx="12904573" cy="821495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Table 6">
            <a:extLst>
              <a:ext uri="{FF2B5EF4-FFF2-40B4-BE49-F238E27FC236}">
                <a16:creationId xmlns:a16="http://schemas.microsoft.com/office/drawing/2014/main" id="{30B711CB-7F76-457A-88AF-4E6DD61F0982}"/>
              </a:ext>
            </a:extLst>
          </p:cNvPr>
          <p:cNvGraphicFramePr>
            <a:graphicFrameLocks noGrp="1"/>
          </p:cNvGraphicFramePr>
          <p:nvPr>
            <p:extLst>
              <p:ext uri="{D42A27DB-BD31-4B8C-83A1-F6EECF244321}">
                <p14:modId xmlns:p14="http://schemas.microsoft.com/office/powerpoint/2010/main" val="563163551"/>
              </p:ext>
            </p:extLst>
          </p:nvPr>
        </p:nvGraphicFramePr>
        <p:xfrm>
          <a:off x="2421366" y="11248393"/>
          <a:ext cx="13339931" cy="2194560"/>
        </p:xfrm>
        <a:graphic>
          <a:graphicData uri="http://schemas.openxmlformats.org/drawingml/2006/table">
            <a:tbl>
              <a:tblPr firstRow="1" bandRow="1">
                <a:tableStyleId>{0505E3EF-67EA-436B-97B2-0124C06EBD24}</a:tableStyleId>
              </a:tblPr>
              <a:tblGrid>
                <a:gridCol w="3012141">
                  <a:extLst>
                    <a:ext uri="{9D8B030D-6E8A-4147-A177-3AD203B41FA5}">
                      <a16:colId xmlns:a16="http://schemas.microsoft.com/office/drawing/2014/main" val="1221298876"/>
                    </a:ext>
                  </a:extLst>
                </a:gridCol>
                <a:gridCol w="2323832">
                  <a:extLst>
                    <a:ext uri="{9D8B030D-6E8A-4147-A177-3AD203B41FA5}">
                      <a16:colId xmlns:a16="http://schemas.microsoft.com/office/drawing/2014/main" val="3288618284"/>
                    </a:ext>
                  </a:extLst>
                </a:gridCol>
                <a:gridCol w="2667986">
                  <a:extLst>
                    <a:ext uri="{9D8B030D-6E8A-4147-A177-3AD203B41FA5}">
                      <a16:colId xmlns:a16="http://schemas.microsoft.com/office/drawing/2014/main" val="2547283610"/>
                    </a:ext>
                  </a:extLst>
                </a:gridCol>
                <a:gridCol w="2667986">
                  <a:extLst>
                    <a:ext uri="{9D8B030D-6E8A-4147-A177-3AD203B41FA5}">
                      <a16:colId xmlns:a16="http://schemas.microsoft.com/office/drawing/2014/main" val="2784048331"/>
                    </a:ext>
                  </a:extLst>
                </a:gridCol>
                <a:gridCol w="2667986">
                  <a:extLst>
                    <a:ext uri="{9D8B030D-6E8A-4147-A177-3AD203B41FA5}">
                      <a16:colId xmlns:a16="http://schemas.microsoft.com/office/drawing/2014/main" val="3526131657"/>
                    </a:ext>
                  </a:extLst>
                </a:gridCol>
              </a:tblGrid>
              <a:tr h="196333">
                <a:tc>
                  <a:txBody>
                    <a:bodyPr/>
                    <a:lstStyle/>
                    <a:p>
                      <a:endParaRPr lang="en-SG" dirty="0"/>
                    </a:p>
                  </a:txBody>
                  <a:tcPr/>
                </a:tc>
                <a:tc>
                  <a:txBody>
                    <a:bodyPr/>
                    <a:lstStyle/>
                    <a:p>
                      <a:r>
                        <a:rPr lang="en-SG" dirty="0"/>
                        <a:t>Total</a:t>
                      </a:r>
                    </a:p>
                  </a:txBody>
                  <a:tcPr/>
                </a:tc>
                <a:tc>
                  <a:txBody>
                    <a:bodyPr/>
                    <a:lstStyle/>
                    <a:p>
                      <a:r>
                        <a:rPr lang="en-SG" dirty="0"/>
                        <a:t>AVG</a:t>
                      </a:r>
                    </a:p>
                  </a:txBody>
                  <a:tcPr/>
                </a:tc>
                <a:tc>
                  <a:txBody>
                    <a:bodyPr/>
                    <a:lstStyle/>
                    <a:p>
                      <a:r>
                        <a:rPr lang="en-SG" dirty="0"/>
                        <a:t>Min</a:t>
                      </a:r>
                    </a:p>
                  </a:txBody>
                  <a:tcPr/>
                </a:tc>
                <a:tc>
                  <a:txBody>
                    <a:bodyPr/>
                    <a:lstStyle/>
                    <a:p>
                      <a:r>
                        <a:rPr lang="en-SG" dirty="0"/>
                        <a:t>Max</a:t>
                      </a:r>
                    </a:p>
                  </a:txBody>
                  <a:tcPr/>
                </a:tc>
                <a:extLst>
                  <a:ext uri="{0D108BD9-81ED-4DB2-BD59-A6C34878D82A}">
                    <a16:rowId xmlns:a16="http://schemas.microsoft.com/office/drawing/2014/main" val="1456468753"/>
                  </a:ext>
                </a:extLst>
              </a:tr>
              <a:tr h="493811">
                <a:tc>
                  <a:txBody>
                    <a:bodyPr/>
                    <a:lstStyle/>
                    <a:p>
                      <a:r>
                        <a:rPr lang="en-SG" sz="2800" dirty="0"/>
                        <a:t>Programming</a:t>
                      </a:r>
                    </a:p>
                  </a:txBody>
                  <a:tcPr/>
                </a:tc>
                <a:tc>
                  <a:txBody>
                    <a:bodyPr/>
                    <a:lstStyle/>
                    <a:p>
                      <a:pPr algn="l" rtl="0" fontAlgn="b"/>
                      <a:r>
                        <a:rPr lang="en-IN" sz="2800" dirty="0">
                          <a:solidFill>
                            <a:srgbClr val="000000"/>
                          </a:solidFill>
                          <a:effectLst/>
                        </a:rPr>
                        <a:t>298.19</a:t>
                      </a:r>
                    </a:p>
                  </a:txBody>
                  <a:tcPr marL="22860" marR="22860" marT="0" marB="0" anchor="b"/>
                </a:tc>
                <a:tc>
                  <a:txBody>
                    <a:bodyPr/>
                    <a:lstStyle/>
                    <a:p>
                      <a:r>
                        <a:rPr lang="en-SG" sz="2800" kern="1200" dirty="0"/>
                        <a:t>59.63</a:t>
                      </a:r>
                      <a:endParaRPr lang="en-SG" sz="2800" kern="1200" dirty="0">
                        <a:solidFill>
                          <a:schemeClr val="dk1"/>
                        </a:solidFill>
                        <a:latin typeface="+mn-lt"/>
                        <a:ea typeface="+mn-ea"/>
                        <a:cs typeface="+mn-cs"/>
                      </a:endParaRPr>
                    </a:p>
                  </a:txBody>
                  <a:tcPr/>
                </a:tc>
                <a:tc>
                  <a:txBody>
                    <a:bodyPr/>
                    <a:lstStyle/>
                    <a:p>
                      <a:r>
                        <a:rPr lang="en-SG" sz="2800" kern="1200" dirty="0">
                          <a:solidFill>
                            <a:schemeClr val="dk1"/>
                          </a:solidFill>
                          <a:latin typeface="+mn-lt"/>
                          <a:ea typeface="+mn-ea"/>
                          <a:cs typeface="+mn-cs"/>
                        </a:rPr>
                        <a:t>56.12</a:t>
                      </a:r>
                    </a:p>
                  </a:txBody>
                  <a:tcPr/>
                </a:tc>
                <a:tc>
                  <a:txBody>
                    <a:bodyPr/>
                    <a:lstStyle/>
                    <a:p>
                      <a:r>
                        <a:rPr lang="en-SG" sz="2800" kern="1200" dirty="0"/>
                        <a:t>65.36</a:t>
                      </a:r>
                      <a:endParaRPr lang="en-SG" sz="2800" kern="1200" dirty="0">
                        <a:solidFill>
                          <a:schemeClr val="dk1"/>
                        </a:solidFill>
                        <a:latin typeface="+mn-lt"/>
                        <a:ea typeface="+mn-ea"/>
                        <a:cs typeface="+mn-cs"/>
                      </a:endParaRPr>
                    </a:p>
                  </a:txBody>
                  <a:tcPr/>
                </a:tc>
                <a:extLst>
                  <a:ext uri="{0D108BD9-81ED-4DB2-BD59-A6C34878D82A}">
                    <a16:rowId xmlns:a16="http://schemas.microsoft.com/office/drawing/2014/main" val="1825363354"/>
                  </a:ext>
                </a:extLst>
              </a:tr>
              <a:tr h="401090">
                <a:tc>
                  <a:txBody>
                    <a:bodyPr/>
                    <a:lstStyle/>
                    <a:p>
                      <a:r>
                        <a:rPr lang="en-SG" sz="2800" dirty="0"/>
                        <a:t>Non-programming</a:t>
                      </a:r>
                    </a:p>
                  </a:txBody>
                  <a:tcPr/>
                </a:tc>
                <a:tc>
                  <a:txBody>
                    <a:bodyPr/>
                    <a:lstStyle/>
                    <a:p>
                      <a:pPr algn="l" rtl="0" fontAlgn="b"/>
                      <a:r>
                        <a:rPr lang="en-IN" sz="2800" dirty="0">
                          <a:solidFill>
                            <a:srgbClr val="000000"/>
                          </a:solidFill>
                          <a:effectLst/>
                        </a:rPr>
                        <a:t>234.27</a:t>
                      </a:r>
                    </a:p>
                  </a:txBody>
                  <a:tcPr marL="22860" marR="22860" marT="0" marB="0" anchor="b"/>
                </a:tc>
                <a:tc>
                  <a:txBody>
                    <a:bodyPr/>
                    <a:lstStyle/>
                    <a:p>
                      <a:r>
                        <a:rPr lang="en-SG" sz="2800" kern="1200" dirty="0"/>
                        <a:t>46.85</a:t>
                      </a:r>
                      <a:endParaRPr lang="en-SG" sz="2800" kern="1200" dirty="0">
                        <a:solidFill>
                          <a:schemeClr val="dk1"/>
                        </a:solidFill>
                        <a:latin typeface="+mn-lt"/>
                        <a:ea typeface="+mn-ea"/>
                        <a:cs typeface="+mn-cs"/>
                      </a:endParaRPr>
                    </a:p>
                  </a:txBody>
                  <a:tcPr/>
                </a:tc>
                <a:tc>
                  <a:txBody>
                    <a:bodyPr/>
                    <a:lstStyle/>
                    <a:p>
                      <a:r>
                        <a:rPr lang="en-SG" sz="2800" kern="1200" dirty="0">
                          <a:solidFill>
                            <a:schemeClr val="dk1"/>
                          </a:solidFill>
                          <a:latin typeface="+mn-lt"/>
                          <a:ea typeface="+mn-ea"/>
                          <a:cs typeface="+mn-cs"/>
                        </a:rPr>
                        <a:t>43.57</a:t>
                      </a:r>
                    </a:p>
                  </a:txBody>
                  <a:tcPr/>
                </a:tc>
                <a:tc>
                  <a:txBody>
                    <a:bodyPr/>
                    <a:lstStyle/>
                    <a:p>
                      <a:r>
                        <a:rPr lang="en-SG" sz="2800" kern="1200" dirty="0"/>
                        <a:t>49.75</a:t>
                      </a:r>
                      <a:endParaRPr lang="en-SG" sz="2800" kern="1200" dirty="0">
                        <a:solidFill>
                          <a:schemeClr val="dk1"/>
                        </a:solidFill>
                        <a:latin typeface="+mn-lt"/>
                        <a:ea typeface="+mn-ea"/>
                        <a:cs typeface="+mn-cs"/>
                      </a:endParaRPr>
                    </a:p>
                  </a:txBody>
                  <a:tcPr/>
                </a:tc>
                <a:extLst>
                  <a:ext uri="{0D108BD9-81ED-4DB2-BD59-A6C34878D82A}">
                    <a16:rowId xmlns:a16="http://schemas.microsoft.com/office/drawing/2014/main" val="3878119345"/>
                  </a:ext>
                </a:extLst>
              </a:tr>
              <a:tr h="493811">
                <a:tc>
                  <a:txBody>
                    <a:bodyPr/>
                    <a:lstStyle/>
                    <a:p>
                      <a:r>
                        <a:rPr lang="en-SG" sz="2800" dirty="0"/>
                        <a:t>Total hours</a:t>
                      </a:r>
                    </a:p>
                  </a:txBody>
                  <a:tcPr/>
                </a:tc>
                <a:tc>
                  <a:txBody>
                    <a:bodyPr/>
                    <a:lstStyle/>
                    <a:p>
                      <a:pPr algn="l" rtl="0" fontAlgn="b"/>
                      <a:r>
                        <a:rPr lang="en-IN" sz="2800" dirty="0">
                          <a:solidFill>
                            <a:srgbClr val="000000"/>
                          </a:solidFill>
                          <a:effectLst/>
                        </a:rPr>
                        <a:t>532.47</a:t>
                      </a:r>
                    </a:p>
                  </a:txBody>
                  <a:tcPr marL="22860" marR="22860" marT="0" marB="0" anchor="b"/>
                </a:tc>
                <a:tc>
                  <a:txBody>
                    <a:bodyPr/>
                    <a:lstStyle/>
                    <a:p>
                      <a:r>
                        <a:rPr lang="en-SG" sz="2800" kern="1200" dirty="0"/>
                        <a:t>106.48</a:t>
                      </a:r>
                      <a:endParaRPr lang="en-SG" sz="2800" kern="1200" dirty="0">
                        <a:solidFill>
                          <a:schemeClr val="dk1"/>
                        </a:solidFill>
                        <a:latin typeface="+mn-lt"/>
                        <a:ea typeface="+mn-ea"/>
                        <a:cs typeface="+mn-cs"/>
                      </a:endParaRPr>
                    </a:p>
                  </a:txBody>
                  <a:tcPr/>
                </a:tc>
                <a:tc>
                  <a:txBody>
                    <a:bodyPr/>
                    <a:lstStyle/>
                    <a:p>
                      <a:r>
                        <a:rPr lang="en-SG" sz="2800" kern="1200" dirty="0"/>
                        <a:t>99.69</a:t>
                      </a:r>
                      <a:endParaRPr lang="en-SG" sz="2800" kern="1200" dirty="0">
                        <a:solidFill>
                          <a:schemeClr val="dk1"/>
                        </a:solidFill>
                        <a:latin typeface="+mn-lt"/>
                        <a:ea typeface="+mn-ea"/>
                        <a:cs typeface="+mn-cs"/>
                      </a:endParaRPr>
                    </a:p>
                  </a:txBody>
                  <a:tcPr/>
                </a:tc>
                <a:tc>
                  <a:txBody>
                    <a:bodyPr/>
                    <a:lstStyle/>
                    <a:p>
                      <a:r>
                        <a:rPr lang="en-SG" sz="2800" kern="1200" dirty="0">
                          <a:solidFill>
                            <a:schemeClr val="dk1"/>
                          </a:solidFill>
                          <a:latin typeface="+mn-lt"/>
                          <a:ea typeface="+mn-ea"/>
                          <a:cs typeface="+mn-cs"/>
                        </a:rPr>
                        <a:t>115.1</a:t>
                      </a:r>
                    </a:p>
                  </a:txBody>
                  <a:tcPr/>
                </a:tc>
                <a:extLst>
                  <a:ext uri="{0D108BD9-81ED-4DB2-BD59-A6C34878D82A}">
                    <a16:rowId xmlns:a16="http://schemas.microsoft.com/office/drawing/2014/main" val="1625815559"/>
                  </a:ext>
                </a:extLst>
              </a:tr>
            </a:tbl>
          </a:graphicData>
        </a:graphic>
      </p:graphicFrame>
    </p:spTree>
    <p:extLst>
      <p:ext uri="{BB962C8B-B14F-4D97-AF65-F5344CB8AC3E}">
        <p14:creationId xmlns:p14="http://schemas.microsoft.com/office/powerpoint/2010/main" val="3052756988"/>
      </p:ext>
    </p:extLst>
  </p:cSld>
  <p:clrMapOvr>
    <a:masterClrMapping/>
  </p:clrMapOvr>
  <p:transition spd="slow" advClick="0">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D63D9A-DEB5-4BA3-974C-D7EA1536F949}"/>
              </a:ext>
            </a:extLst>
          </p:cNvPr>
          <p:cNvSpPr>
            <a:spLocks noGrp="1"/>
          </p:cNvSpPr>
          <p:nvPr>
            <p:ph type="sldNum" sz="quarter" idx="12"/>
          </p:nvPr>
        </p:nvSpPr>
        <p:spPr/>
        <p:txBody>
          <a:bodyPr/>
          <a:lstStyle/>
          <a:p>
            <a:fld id="{48F63A3B-78C7-47BE-AE5E-E10140E04643}" type="slidenum">
              <a:rPr lang="en-US" smtClean="0"/>
              <a:t>19</a:t>
            </a:fld>
            <a:endParaRPr lang="en-US" dirty="0"/>
          </a:p>
        </p:txBody>
      </p:sp>
      <p:cxnSp>
        <p:nvCxnSpPr>
          <p:cNvPr id="62" name="Straight Connector 61">
            <a:extLst>
              <a:ext uri="{FF2B5EF4-FFF2-40B4-BE49-F238E27FC236}">
                <a16:creationId xmlns:a16="http://schemas.microsoft.com/office/drawing/2014/main" id="{6B4319EE-FDFA-417E-A6A3-BCF11BB18B65}"/>
              </a:ext>
            </a:extLst>
          </p:cNvPr>
          <p:cNvCxnSpPr>
            <a:cxnSpLocks/>
          </p:cNvCxnSpPr>
          <p:nvPr/>
        </p:nvCxnSpPr>
        <p:spPr>
          <a:xfrm>
            <a:off x="4662149" y="2793648"/>
            <a:ext cx="9116604"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837198C-CF6E-4C17-9804-A0DFEBEA5059}"/>
              </a:ext>
            </a:extLst>
          </p:cNvPr>
          <p:cNvSpPr txBox="1"/>
          <p:nvPr/>
        </p:nvSpPr>
        <p:spPr>
          <a:xfrm>
            <a:off x="4042454" y="1516699"/>
            <a:ext cx="10203114" cy="1323439"/>
          </a:xfrm>
          <a:prstGeom prst="rect">
            <a:avLst/>
          </a:prstGeom>
          <a:noFill/>
        </p:spPr>
        <p:txBody>
          <a:bodyPr wrap="none" rtlCol="0">
            <a:spAutoFit/>
          </a:bodyPr>
          <a:lstStyle/>
          <a:p>
            <a:pPr algn="ctr"/>
            <a:r>
              <a:rPr lang="en-US" sz="8000" b="1" dirty="0">
                <a:solidFill>
                  <a:schemeClr val="tx2"/>
                </a:solidFill>
                <a:latin typeface="Montserrat" charset="0"/>
                <a:ea typeface="Montserrat" charset="0"/>
                <a:cs typeface="Montserrat" charset="0"/>
              </a:rPr>
              <a:t>Workload Distribution </a:t>
            </a:r>
            <a:endParaRPr lang="en-US" sz="7200" b="1" dirty="0">
              <a:solidFill>
                <a:schemeClr val="tx2"/>
              </a:solidFill>
              <a:latin typeface="Montserrat" charset="0"/>
              <a:ea typeface="Montserrat" charset="0"/>
              <a:cs typeface="Montserrat" charset="0"/>
            </a:endParaRPr>
          </a:p>
        </p:txBody>
      </p:sp>
      <p:graphicFrame>
        <p:nvGraphicFramePr>
          <p:cNvPr id="5" name="Chart 4">
            <a:extLst>
              <a:ext uri="{FF2B5EF4-FFF2-40B4-BE49-F238E27FC236}">
                <a16:creationId xmlns:a16="http://schemas.microsoft.com/office/drawing/2014/main" id="{CA5EB1B8-9B14-4511-AB2C-464A8F66362A}"/>
              </a:ext>
            </a:extLst>
          </p:cNvPr>
          <p:cNvGraphicFramePr/>
          <p:nvPr>
            <p:extLst>
              <p:ext uri="{D42A27DB-BD31-4B8C-83A1-F6EECF244321}">
                <p14:modId xmlns:p14="http://schemas.microsoft.com/office/powerpoint/2010/main" val="4022118767"/>
              </p:ext>
            </p:extLst>
          </p:nvPr>
        </p:nvGraphicFramePr>
        <p:xfrm>
          <a:off x="-991985" y="3226262"/>
          <a:ext cx="11482647" cy="867756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a:extLst>
              <a:ext uri="{FF2B5EF4-FFF2-40B4-BE49-F238E27FC236}">
                <a16:creationId xmlns:a16="http://schemas.microsoft.com/office/drawing/2014/main" id="{D3A92A2B-6483-4391-8462-73AEE5BCC398}"/>
              </a:ext>
            </a:extLst>
          </p:cNvPr>
          <p:cNvGraphicFramePr/>
          <p:nvPr>
            <p:extLst>
              <p:ext uri="{D42A27DB-BD31-4B8C-83A1-F6EECF244321}">
                <p14:modId xmlns:p14="http://schemas.microsoft.com/office/powerpoint/2010/main" val="3613771132"/>
              </p:ext>
            </p:extLst>
          </p:nvPr>
        </p:nvGraphicFramePr>
        <p:xfrm>
          <a:off x="7705898" y="3179773"/>
          <a:ext cx="11482647" cy="867756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48170016"/>
      </p:ext>
    </p:extLst>
  </p:cSld>
  <p:clrMapOvr>
    <a:masterClrMapping/>
  </p:clrMapOvr>
  <p:transition spd="slow" advClick="0">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7758845" y="717789"/>
            <a:ext cx="2770310" cy="1131400"/>
          </a:xfrm>
          <a:prstGeom prst="rect">
            <a:avLst/>
          </a:prstGeom>
          <a:noFill/>
        </p:spPr>
        <p:txBody>
          <a:bodyPr wrap="none" rtlCol="0">
            <a:spAutoFit/>
          </a:bodyPr>
          <a:lstStyle/>
          <a:p>
            <a:pPr algn="ctr"/>
            <a:r>
              <a:rPr lang="en-US" sz="6752" b="1" dirty="0">
                <a:solidFill>
                  <a:schemeClr val="accent1"/>
                </a:solidFill>
                <a:latin typeface="Montserrat" charset="0"/>
                <a:ea typeface="Montserrat" charset="0"/>
                <a:cs typeface="Montserrat" charset="0"/>
              </a:rPr>
              <a:t>Hello!</a:t>
            </a:r>
          </a:p>
        </p:txBody>
      </p:sp>
      <p:sp>
        <p:nvSpPr>
          <p:cNvPr id="15" name="TextBox 14"/>
          <p:cNvSpPr txBox="1"/>
          <p:nvPr/>
        </p:nvSpPr>
        <p:spPr>
          <a:xfrm>
            <a:off x="4157699" y="1849189"/>
            <a:ext cx="9972602" cy="1131400"/>
          </a:xfrm>
          <a:prstGeom prst="rect">
            <a:avLst/>
          </a:prstGeom>
          <a:noFill/>
        </p:spPr>
        <p:txBody>
          <a:bodyPr wrap="none" rtlCol="0">
            <a:spAutoFit/>
          </a:bodyPr>
          <a:lstStyle/>
          <a:p>
            <a:pPr algn="ctr"/>
            <a:r>
              <a:rPr lang="en-US" sz="6752" b="1" dirty="0">
                <a:solidFill>
                  <a:schemeClr val="tx2"/>
                </a:solidFill>
                <a:latin typeface="Montserrat" charset="0"/>
                <a:ea typeface="Montserrat" charset="0"/>
                <a:cs typeface="Montserrat" charset="0"/>
              </a:rPr>
              <a:t>We are Team </a:t>
            </a:r>
            <a:r>
              <a:rPr lang="en-US" sz="6752" b="1" u="sng" dirty="0">
                <a:solidFill>
                  <a:schemeClr val="tx2"/>
                </a:solidFill>
                <a:latin typeface="Montserrat" charset="0"/>
                <a:ea typeface="Montserrat" charset="0"/>
                <a:cs typeface="Montserrat" charset="0"/>
              </a:rPr>
              <a:t>NO S.I.S</a:t>
            </a:r>
          </a:p>
        </p:txBody>
      </p:sp>
      <p:pic>
        <p:nvPicPr>
          <p:cNvPr id="11" name="Picture Placeholder 5">
            <a:extLst>
              <a:ext uri="{FF2B5EF4-FFF2-40B4-BE49-F238E27FC236}">
                <a16:creationId xmlns:a16="http://schemas.microsoft.com/office/drawing/2014/main" id="{5B7997F5-7D84-4BC7-8AAA-B992E9C1A3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73595" y="4921774"/>
            <a:ext cx="3891970" cy="3911727"/>
          </a:xfrm>
          <a:prstGeom prst="ellipse">
            <a:avLst/>
          </a:prstGeom>
        </p:spPr>
      </p:pic>
      <p:pic>
        <p:nvPicPr>
          <p:cNvPr id="17" name="Picture Placeholder 5">
            <a:extLst>
              <a:ext uri="{FF2B5EF4-FFF2-40B4-BE49-F238E27FC236}">
                <a16:creationId xmlns:a16="http://schemas.microsoft.com/office/drawing/2014/main" id="{10D8CBD1-BE2A-4207-8A6E-65322B808F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3312" y="4902255"/>
            <a:ext cx="3861093" cy="3911489"/>
          </a:xfrm>
          <a:prstGeom prst="ellipse">
            <a:avLst/>
          </a:prstGeom>
        </p:spPr>
      </p:pic>
      <p:pic>
        <p:nvPicPr>
          <p:cNvPr id="18" name="Picture Placeholder 5">
            <a:extLst>
              <a:ext uri="{FF2B5EF4-FFF2-40B4-BE49-F238E27FC236}">
                <a16:creationId xmlns:a16="http://schemas.microsoft.com/office/drawing/2014/main" id="{44C93DDF-E3FB-4FA0-B03C-376604D17A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8015" y="4921774"/>
            <a:ext cx="3891970" cy="3891970"/>
          </a:xfrm>
          <a:prstGeom prst="ellipse">
            <a:avLst/>
          </a:prstGeom>
        </p:spPr>
      </p:pic>
      <p:pic>
        <p:nvPicPr>
          <p:cNvPr id="19" name="Picture Placeholder 5">
            <a:extLst>
              <a:ext uri="{FF2B5EF4-FFF2-40B4-BE49-F238E27FC236}">
                <a16:creationId xmlns:a16="http://schemas.microsoft.com/office/drawing/2014/main" id="{94DDBD8F-CE36-4907-B4B6-F14DC492A9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8165" y="8939838"/>
            <a:ext cx="3300263" cy="3911727"/>
          </a:xfrm>
          <a:prstGeom prst="ellipse">
            <a:avLst/>
          </a:prstGeom>
        </p:spPr>
      </p:pic>
      <p:pic>
        <p:nvPicPr>
          <p:cNvPr id="20" name="Picture Placeholder 5">
            <a:extLst>
              <a:ext uri="{FF2B5EF4-FFF2-40B4-BE49-F238E27FC236}">
                <a16:creationId xmlns:a16="http://schemas.microsoft.com/office/drawing/2014/main" id="{3F70D8F4-11EC-41E3-A1F2-2FF579A573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29155" y="8939838"/>
            <a:ext cx="3300263" cy="3911727"/>
          </a:xfrm>
          <a:prstGeom prst="ellipse">
            <a:avLst/>
          </a:prstGeom>
        </p:spPr>
      </p:pic>
      <p:sp>
        <p:nvSpPr>
          <p:cNvPr id="21" name="Title 1">
            <a:extLst>
              <a:ext uri="{FF2B5EF4-FFF2-40B4-BE49-F238E27FC236}">
                <a16:creationId xmlns:a16="http://schemas.microsoft.com/office/drawing/2014/main" id="{C3C0E1CA-2B35-4FC3-80ED-908BE7668D14}"/>
              </a:ext>
            </a:extLst>
          </p:cNvPr>
          <p:cNvSpPr txBox="1">
            <a:spLocks/>
          </p:cNvSpPr>
          <p:nvPr/>
        </p:nvSpPr>
        <p:spPr>
          <a:xfrm>
            <a:off x="2034431" y="8978953"/>
            <a:ext cx="2098853" cy="1436808"/>
          </a:xfrm>
          <a:prstGeom prst="rect">
            <a:avLst/>
          </a:prstGeom>
        </p:spPr>
        <p:txBody>
          <a:bodyPr vert="horz" lIns="68580" tIns="34290" rIns="68580" bIns="34290" rtlCol="0" anchor="t">
            <a:normAutofit fontScale="97500"/>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SG" b="1" dirty="0">
                <a:solidFill>
                  <a:schemeClr val="accent3"/>
                </a:solidFill>
              </a:rPr>
              <a:t>Joleen</a:t>
            </a:r>
          </a:p>
        </p:txBody>
      </p:sp>
      <p:sp>
        <p:nvSpPr>
          <p:cNvPr id="22" name="Title 1">
            <a:extLst>
              <a:ext uri="{FF2B5EF4-FFF2-40B4-BE49-F238E27FC236}">
                <a16:creationId xmlns:a16="http://schemas.microsoft.com/office/drawing/2014/main" id="{91EB7423-968E-43C2-9173-BDF2825AE250}"/>
              </a:ext>
            </a:extLst>
          </p:cNvPr>
          <p:cNvSpPr txBox="1">
            <a:spLocks/>
          </p:cNvSpPr>
          <p:nvPr/>
        </p:nvSpPr>
        <p:spPr>
          <a:xfrm>
            <a:off x="8094573" y="8978953"/>
            <a:ext cx="2098853" cy="1436808"/>
          </a:xfrm>
          <a:prstGeom prst="rect">
            <a:avLst/>
          </a:prstGeom>
        </p:spPr>
        <p:txBody>
          <a:bodyPr vert="horz" lIns="68580" tIns="34290" rIns="68580" bIns="34290" rtlCol="0" anchor="t">
            <a:normAutofit fontScale="97500"/>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SG" sz="3700" b="1" dirty="0">
                <a:solidFill>
                  <a:schemeClr val="accent3"/>
                </a:solidFill>
              </a:rPr>
              <a:t>Amanda</a:t>
            </a:r>
            <a:endParaRPr lang="en-SG" sz="2400" b="1" dirty="0">
              <a:solidFill>
                <a:schemeClr val="accent3"/>
              </a:solidFill>
            </a:endParaRPr>
          </a:p>
        </p:txBody>
      </p:sp>
      <p:sp>
        <p:nvSpPr>
          <p:cNvPr id="23" name="Title 1">
            <a:extLst>
              <a:ext uri="{FF2B5EF4-FFF2-40B4-BE49-F238E27FC236}">
                <a16:creationId xmlns:a16="http://schemas.microsoft.com/office/drawing/2014/main" id="{46047DE4-2B81-45D4-BE3E-079DCAC8BC38}"/>
              </a:ext>
            </a:extLst>
          </p:cNvPr>
          <p:cNvSpPr txBox="1">
            <a:spLocks/>
          </p:cNvSpPr>
          <p:nvPr/>
        </p:nvSpPr>
        <p:spPr>
          <a:xfrm>
            <a:off x="14399592" y="9066332"/>
            <a:ext cx="1639976" cy="631025"/>
          </a:xfrm>
          <a:prstGeom prst="rect">
            <a:avLst/>
          </a:prstGeom>
        </p:spPr>
        <p:txBody>
          <a:bodyPr vert="horz" lIns="68580" tIns="34290" rIns="68580" bIns="34290" rtlCol="0" anchor="t">
            <a:normAutofit fontScale="75000" lnSpcReduction="20000"/>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SG" sz="4800" b="1" dirty="0">
                <a:solidFill>
                  <a:schemeClr val="accent3"/>
                </a:solidFill>
              </a:rPr>
              <a:t>Shreyas</a:t>
            </a:r>
            <a:endParaRPr lang="en-SG" sz="2100" b="1" dirty="0">
              <a:solidFill>
                <a:schemeClr val="accent3"/>
              </a:solidFill>
            </a:endParaRPr>
          </a:p>
        </p:txBody>
      </p:sp>
      <p:sp>
        <p:nvSpPr>
          <p:cNvPr id="24" name="Title 1">
            <a:extLst>
              <a:ext uri="{FF2B5EF4-FFF2-40B4-BE49-F238E27FC236}">
                <a16:creationId xmlns:a16="http://schemas.microsoft.com/office/drawing/2014/main" id="{38FFF3A2-0BFF-4176-8674-8EB7A1909AD6}"/>
              </a:ext>
            </a:extLst>
          </p:cNvPr>
          <p:cNvSpPr txBox="1">
            <a:spLocks/>
          </p:cNvSpPr>
          <p:nvPr/>
        </p:nvSpPr>
        <p:spPr>
          <a:xfrm>
            <a:off x="11134889" y="12977660"/>
            <a:ext cx="2098853" cy="1436808"/>
          </a:xfrm>
          <a:prstGeom prst="rect">
            <a:avLst/>
          </a:prstGeom>
        </p:spPr>
        <p:txBody>
          <a:bodyPr vert="horz" lIns="68580" tIns="34290" rIns="68580" bIns="34290" rtlCol="0" anchor="t">
            <a:normAutofit fontScale="97500"/>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SG" b="1" dirty="0">
                <a:solidFill>
                  <a:schemeClr val="accent3"/>
                </a:solidFill>
              </a:rPr>
              <a:t>Ming Xuan</a:t>
            </a:r>
          </a:p>
        </p:txBody>
      </p:sp>
      <p:sp>
        <p:nvSpPr>
          <p:cNvPr id="25" name="Title 1">
            <a:extLst>
              <a:ext uri="{FF2B5EF4-FFF2-40B4-BE49-F238E27FC236}">
                <a16:creationId xmlns:a16="http://schemas.microsoft.com/office/drawing/2014/main" id="{7DCE8322-3058-4888-ACD2-B6A196725A7E}"/>
              </a:ext>
            </a:extLst>
          </p:cNvPr>
          <p:cNvSpPr txBox="1">
            <a:spLocks/>
          </p:cNvSpPr>
          <p:nvPr/>
        </p:nvSpPr>
        <p:spPr>
          <a:xfrm>
            <a:off x="4778871" y="12977660"/>
            <a:ext cx="2098853" cy="1436808"/>
          </a:xfrm>
          <a:prstGeom prst="rect">
            <a:avLst/>
          </a:prstGeom>
        </p:spPr>
        <p:txBody>
          <a:bodyPr vert="horz" lIns="68580" tIns="34290" rIns="68580" bIns="34290" rtlCol="0" anchor="t">
            <a:normAutofit fontScale="97500"/>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SG" b="1" dirty="0">
                <a:solidFill>
                  <a:schemeClr val="accent3"/>
                </a:solidFill>
              </a:rPr>
              <a:t>Joel</a:t>
            </a:r>
          </a:p>
        </p:txBody>
      </p:sp>
    </p:spTree>
    <p:extLst>
      <p:ext uri="{BB962C8B-B14F-4D97-AF65-F5344CB8AC3E}">
        <p14:creationId xmlns:p14="http://schemas.microsoft.com/office/powerpoint/2010/main" val="801243697"/>
      </p:ext>
    </p:extLst>
  </p:cSld>
  <p:clrMapOvr>
    <a:masterClrMapping/>
  </p:clrMapOvr>
  <p:transition spd="slow" advClick="0">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4"/>
          </p:nvPr>
        </p:nvPicPr>
        <p:blipFill>
          <a:blip r:embed="rId3" cstate="email">
            <a:extLst>
              <a:ext uri="{28A0092B-C50C-407E-A947-70E740481C1C}">
                <a14:useLocalDpi xmlns:a14="http://schemas.microsoft.com/office/drawing/2010/main" val="0"/>
              </a:ext>
            </a:extLst>
          </a:blip>
          <a:srcRect t="7643" b="7643"/>
          <a:stretch>
            <a:fillRect/>
          </a:stretch>
        </p:blipFill>
        <p:spPr/>
      </p:pic>
      <p:sp>
        <p:nvSpPr>
          <p:cNvPr id="6" name="Rectangle 5"/>
          <p:cNvSpPr/>
          <p:nvPr/>
        </p:nvSpPr>
        <p:spPr>
          <a:xfrm>
            <a:off x="0" y="-1"/>
            <a:ext cx="18288000" cy="13715999"/>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Roboto Regular" charset="0"/>
            </a:endParaRPr>
          </a:p>
        </p:txBody>
      </p:sp>
      <p:sp>
        <p:nvSpPr>
          <p:cNvPr id="10" name="TextBox 9"/>
          <p:cNvSpPr txBox="1"/>
          <p:nvPr/>
        </p:nvSpPr>
        <p:spPr>
          <a:xfrm>
            <a:off x="4544304" y="7464761"/>
            <a:ext cx="9258925" cy="600293"/>
          </a:xfrm>
          <a:prstGeom prst="rect">
            <a:avLst/>
          </a:prstGeom>
          <a:noFill/>
        </p:spPr>
        <p:txBody>
          <a:bodyPr wrap="square" rtlCol="0">
            <a:spAutoFit/>
          </a:bodyPr>
          <a:lstStyle/>
          <a:p>
            <a:pPr algn="ctr"/>
            <a:r>
              <a:rPr lang="en-US" sz="3301" dirty="0">
                <a:solidFill>
                  <a:schemeClr val="tx2"/>
                </a:solidFill>
                <a:latin typeface="Raleway" charset="0"/>
                <a:ea typeface="Raleway" charset="0"/>
                <a:cs typeface="Raleway" charset="0"/>
              </a:rPr>
              <a:t>Task and Bug</a:t>
            </a:r>
          </a:p>
        </p:txBody>
      </p:sp>
      <p:sp>
        <p:nvSpPr>
          <p:cNvPr id="11" name="TextBox 10"/>
          <p:cNvSpPr txBox="1"/>
          <p:nvPr/>
        </p:nvSpPr>
        <p:spPr>
          <a:xfrm>
            <a:off x="6271969" y="5529949"/>
            <a:ext cx="5777544" cy="1824025"/>
          </a:xfrm>
          <a:prstGeom prst="rect">
            <a:avLst/>
          </a:prstGeom>
          <a:noFill/>
        </p:spPr>
        <p:txBody>
          <a:bodyPr wrap="none" rtlCol="0">
            <a:spAutoFit/>
          </a:bodyPr>
          <a:lstStyle/>
          <a:p>
            <a:pPr algn="ctr"/>
            <a:r>
              <a:rPr lang="en-US" sz="11253" b="1" dirty="0">
                <a:solidFill>
                  <a:schemeClr val="tx2"/>
                </a:solidFill>
                <a:latin typeface="Montserrat" charset="0"/>
                <a:ea typeface="Montserrat" charset="0"/>
                <a:cs typeface="Montserrat" charset="0"/>
              </a:rPr>
              <a:t>Metrics</a:t>
            </a:r>
          </a:p>
        </p:txBody>
      </p:sp>
      <p:pic>
        <p:nvPicPr>
          <p:cNvPr id="7" name="Graphic 6">
            <a:extLst>
              <a:ext uri="{FF2B5EF4-FFF2-40B4-BE49-F238E27FC236}">
                <a16:creationId xmlns:a16="http://schemas.microsoft.com/office/drawing/2014/main" id="{768AAF1B-9980-485C-A156-68EFF3AE0838}"/>
              </a:ext>
            </a:extLst>
          </p:cNvPr>
          <p:cNvPicPr>
            <a:picLocks noChangeAspect="1"/>
          </p:cNvPicPr>
          <p:nvPr/>
        </p:nvPicPr>
        <p:blipFill>
          <a:blip r:embed="rId4" cstate="email">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1416" y="3605250"/>
            <a:ext cx="1924699" cy="1924699"/>
          </a:xfrm>
          <a:prstGeom prst="rect">
            <a:avLst/>
          </a:prstGeom>
        </p:spPr>
      </p:pic>
    </p:spTree>
    <p:extLst>
      <p:ext uri="{BB962C8B-B14F-4D97-AF65-F5344CB8AC3E}">
        <p14:creationId xmlns:p14="http://schemas.microsoft.com/office/powerpoint/2010/main" val="2976039079"/>
      </p:ext>
    </p:extLst>
  </p:cSld>
  <p:clrMapOvr>
    <a:masterClrMapping/>
  </p:clrMapOvr>
  <p:transition spd="slow">
    <p:push dir="u"/>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a:extLst>
              <a:ext uri="{FF2B5EF4-FFF2-40B4-BE49-F238E27FC236}">
                <a16:creationId xmlns:a16="http://schemas.microsoft.com/office/drawing/2014/main" id="{E80C39A1-A327-4929-8747-2CF50F4B8D2A}"/>
              </a:ext>
            </a:extLst>
          </p:cNvPr>
          <p:cNvSpPr txBox="1"/>
          <p:nvPr/>
        </p:nvSpPr>
        <p:spPr>
          <a:xfrm>
            <a:off x="5674150" y="521625"/>
            <a:ext cx="6939721" cy="1323439"/>
          </a:xfrm>
          <a:prstGeom prst="rect">
            <a:avLst/>
          </a:prstGeom>
          <a:noFill/>
        </p:spPr>
        <p:txBody>
          <a:bodyPr wrap="none" rtlCol="0">
            <a:spAutoFit/>
          </a:bodyPr>
          <a:lstStyle/>
          <a:p>
            <a:pPr algn="ctr"/>
            <a:r>
              <a:rPr lang="en-US" sz="8000" b="1" dirty="0">
                <a:solidFill>
                  <a:schemeClr val="tx2"/>
                </a:solidFill>
                <a:latin typeface="Montserrat" charset="0"/>
                <a:ea typeface="Montserrat" charset="0"/>
                <a:cs typeface="Montserrat" charset="0"/>
              </a:rPr>
              <a:t>Task Metrics</a:t>
            </a:r>
            <a:endParaRPr lang="en-US" sz="7200" b="1" dirty="0">
              <a:solidFill>
                <a:schemeClr val="tx2"/>
              </a:solidFill>
              <a:latin typeface="Montserrat" charset="0"/>
              <a:ea typeface="Montserrat" charset="0"/>
              <a:cs typeface="Montserrat" charset="0"/>
            </a:endParaRPr>
          </a:p>
        </p:txBody>
      </p:sp>
      <p:cxnSp>
        <p:nvCxnSpPr>
          <p:cNvPr id="62" name="Straight Connector 61">
            <a:extLst>
              <a:ext uri="{FF2B5EF4-FFF2-40B4-BE49-F238E27FC236}">
                <a16:creationId xmlns:a16="http://schemas.microsoft.com/office/drawing/2014/main" id="{6B4319EE-FDFA-417E-A6A3-BCF11BB18B65}"/>
              </a:ext>
            </a:extLst>
          </p:cNvPr>
          <p:cNvCxnSpPr>
            <a:cxnSpLocks/>
          </p:cNvCxnSpPr>
          <p:nvPr/>
        </p:nvCxnSpPr>
        <p:spPr>
          <a:xfrm>
            <a:off x="5827059" y="1845064"/>
            <a:ext cx="6651812"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5" name="Chart 4">
            <a:extLst>
              <a:ext uri="{FF2B5EF4-FFF2-40B4-BE49-F238E27FC236}">
                <a16:creationId xmlns:a16="http://schemas.microsoft.com/office/drawing/2014/main" id="{5864107B-5AAD-4BB7-B403-B8E491BAD336}"/>
              </a:ext>
            </a:extLst>
          </p:cNvPr>
          <p:cNvGraphicFramePr/>
          <p:nvPr>
            <p:extLst>
              <p:ext uri="{D42A27DB-BD31-4B8C-83A1-F6EECF244321}">
                <p14:modId xmlns:p14="http://schemas.microsoft.com/office/powerpoint/2010/main" val="2256927790"/>
              </p:ext>
            </p:extLst>
          </p:nvPr>
        </p:nvGraphicFramePr>
        <p:xfrm>
          <a:off x="2660073" y="2501268"/>
          <a:ext cx="12579927" cy="8128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Table 8">
            <a:extLst>
              <a:ext uri="{FF2B5EF4-FFF2-40B4-BE49-F238E27FC236}">
                <a16:creationId xmlns:a16="http://schemas.microsoft.com/office/drawing/2014/main" id="{C03D4978-C573-4FDB-9614-F03B785E7749}"/>
              </a:ext>
            </a:extLst>
          </p:cNvPr>
          <p:cNvGraphicFramePr>
            <a:graphicFrameLocks noGrp="1"/>
          </p:cNvGraphicFramePr>
          <p:nvPr>
            <p:extLst>
              <p:ext uri="{D42A27DB-BD31-4B8C-83A1-F6EECF244321}">
                <p14:modId xmlns:p14="http://schemas.microsoft.com/office/powerpoint/2010/main" val="2454963436"/>
              </p:ext>
            </p:extLst>
          </p:nvPr>
        </p:nvGraphicFramePr>
        <p:xfrm>
          <a:off x="557797" y="10655652"/>
          <a:ext cx="17190335" cy="2813685"/>
        </p:xfrm>
        <a:graphic>
          <a:graphicData uri="http://schemas.openxmlformats.org/drawingml/2006/table">
            <a:tbl>
              <a:tblPr firstRow="1" bandRow="1">
                <a:tableStyleId>{ED083AE6-46FA-4A59-8FB0-9F97EB10719F}</a:tableStyleId>
              </a:tblPr>
              <a:tblGrid>
                <a:gridCol w="2335646">
                  <a:extLst>
                    <a:ext uri="{9D8B030D-6E8A-4147-A177-3AD203B41FA5}">
                      <a16:colId xmlns:a16="http://schemas.microsoft.com/office/drawing/2014/main" val="1221298876"/>
                    </a:ext>
                  </a:extLst>
                </a:gridCol>
                <a:gridCol w="2575879">
                  <a:extLst>
                    <a:ext uri="{9D8B030D-6E8A-4147-A177-3AD203B41FA5}">
                      <a16:colId xmlns:a16="http://schemas.microsoft.com/office/drawing/2014/main" val="3288618284"/>
                    </a:ext>
                  </a:extLst>
                </a:gridCol>
                <a:gridCol w="2863083">
                  <a:extLst>
                    <a:ext uri="{9D8B030D-6E8A-4147-A177-3AD203B41FA5}">
                      <a16:colId xmlns:a16="http://schemas.microsoft.com/office/drawing/2014/main" val="2547283610"/>
                    </a:ext>
                  </a:extLst>
                </a:gridCol>
                <a:gridCol w="2932185">
                  <a:extLst>
                    <a:ext uri="{9D8B030D-6E8A-4147-A177-3AD203B41FA5}">
                      <a16:colId xmlns:a16="http://schemas.microsoft.com/office/drawing/2014/main" val="2784048331"/>
                    </a:ext>
                  </a:extLst>
                </a:gridCol>
                <a:gridCol w="2077980">
                  <a:extLst>
                    <a:ext uri="{9D8B030D-6E8A-4147-A177-3AD203B41FA5}">
                      <a16:colId xmlns:a16="http://schemas.microsoft.com/office/drawing/2014/main" val="3526131657"/>
                    </a:ext>
                  </a:extLst>
                </a:gridCol>
                <a:gridCol w="2361016">
                  <a:extLst>
                    <a:ext uri="{9D8B030D-6E8A-4147-A177-3AD203B41FA5}">
                      <a16:colId xmlns:a16="http://schemas.microsoft.com/office/drawing/2014/main" val="1784284693"/>
                    </a:ext>
                  </a:extLst>
                </a:gridCol>
                <a:gridCol w="2044546">
                  <a:extLst>
                    <a:ext uri="{9D8B030D-6E8A-4147-A177-3AD203B41FA5}">
                      <a16:colId xmlns:a16="http://schemas.microsoft.com/office/drawing/2014/main" val="1003508545"/>
                    </a:ext>
                  </a:extLst>
                </a:gridCol>
              </a:tblGrid>
              <a:tr h="545063">
                <a:tc>
                  <a:txBody>
                    <a:bodyPr/>
                    <a:lstStyle/>
                    <a:p>
                      <a:r>
                        <a:rPr lang="en-SG" sz="3200" dirty="0"/>
                        <a:t>Iteration</a:t>
                      </a:r>
                    </a:p>
                  </a:txBody>
                  <a:tcPr/>
                </a:tc>
                <a:tc>
                  <a:txBody>
                    <a:bodyPr/>
                    <a:lstStyle/>
                    <a:p>
                      <a:pPr algn="ctr"/>
                      <a:r>
                        <a:rPr lang="en-SG" sz="3200" dirty="0"/>
                        <a:t>1</a:t>
                      </a:r>
                    </a:p>
                  </a:txBody>
                  <a:tcPr/>
                </a:tc>
                <a:tc>
                  <a:txBody>
                    <a:bodyPr/>
                    <a:lstStyle/>
                    <a:p>
                      <a:pPr algn="ctr"/>
                      <a:r>
                        <a:rPr lang="en-SG" sz="3200" dirty="0"/>
                        <a:t>2</a:t>
                      </a:r>
                    </a:p>
                  </a:txBody>
                  <a:tcPr/>
                </a:tc>
                <a:tc>
                  <a:txBody>
                    <a:bodyPr/>
                    <a:lstStyle/>
                    <a:p>
                      <a:pPr algn="ctr"/>
                      <a:r>
                        <a:rPr lang="en-SG" sz="3200" dirty="0"/>
                        <a:t>3</a:t>
                      </a:r>
                    </a:p>
                  </a:txBody>
                  <a:tcPr/>
                </a:tc>
                <a:tc>
                  <a:txBody>
                    <a:bodyPr/>
                    <a:lstStyle/>
                    <a:p>
                      <a:pPr algn="ctr"/>
                      <a:r>
                        <a:rPr lang="en-SG" sz="3200" dirty="0"/>
                        <a:t>4</a:t>
                      </a:r>
                    </a:p>
                  </a:txBody>
                  <a:tcPr/>
                </a:tc>
                <a:tc>
                  <a:txBody>
                    <a:bodyPr/>
                    <a:lstStyle/>
                    <a:p>
                      <a:pPr algn="ctr"/>
                      <a:r>
                        <a:rPr lang="en-SG" sz="3200" dirty="0"/>
                        <a:t>5</a:t>
                      </a:r>
                    </a:p>
                  </a:txBody>
                  <a:tcPr/>
                </a:tc>
                <a:tc>
                  <a:txBody>
                    <a:bodyPr/>
                    <a:lstStyle/>
                    <a:p>
                      <a:pPr algn="ctr"/>
                      <a:r>
                        <a:rPr lang="en-SG" sz="3200" dirty="0"/>
                        <a:t>6</a:t>
                      </a:r>
                    </a:p>
                  </a:txBody>
                  <a:tcPr/>
                </a:tc>
                <a:extLst>
                  <a:ext uri="{0D108BD9-81ED-4DB2-BD59-A6C34878D82A}">
                    <a16:rowId xmlns:a16="http://schemas.microsoft.com/office/drawing/2014/main" val="1456468753"/>
                  </a:ext>
                </a:extLst>
              </a:tr>
              <a:tr h="422343">
                <a:tc>
                  <a:txBody>
                    <a:bodyPr/>
                    <a:lstStyle/>
                    <a:p>
                      <a:r>
                        <a:rPr lang="en-SG" sz="2800" dirty="0"/>
                        <a:t>Score</a:t>
                      </a:r>
                    </a:p>
                  </a:txBody>
                  <a:tcPr/>
                </a:tc>
                <a:tc>
                  <a:txBody>
                    <a:bodyPr/>
                    <a:lstStyle/>
                    <a:p>
                      <a:pPr algn="ctr" rtl="0" fontAlgn="ctr"/>
                      <a:r>
                        <a:rPr lang="en-SG" sz="3200" u="none" strike="noStrike" dirty="0">
                          <a:effectLst/>
                        </a:rPr>
                        <a:t>120%</a:t>
                      </a:r>
                      <a:endParaRPr lang="en-SG" sz="3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rtl="0" fontAlgn="ctr"/>
                      <a:r>
                        <a:rPr lang="en-SG" sz="3200" u="none" strike="noStrike" kern="1200" dirty="0">
                          <a:effectLst/>
                        </a:rPr>
                        <a:t>83%</a:t>
                      </a:r>
                      <a:endParaRPr lang="en-SG" sz="3200" b="0" i="0" u="none" strike="noStrike" kern="1200" dirty="0">
                        <a:solidFill>
                          <a:srgbClr val="000000"/>
                        </a:solidFill>
                        <a:effectLst/>
                        <a:latin typeface="Calibri" panose="020F0502020204030204" pitchFamily="34" charset="0"/>
                        <a:ea typeface="+mn-ea"/>
                        <a:cs typeface="+mn-cs"/>
                      </a:endParaRPr>
                    </a:p>
                  </a:txBody>
                  <a:tcPr marL="9525" marR="9525" marT="9525" marB="0" anchor="ctr"/>
                </a:tc>
                <a:tc>
                  <a:txBody>
                    <a:bodyPr/>
                    <a:lstStyle/>
                    <a:p>
                      <a:pPr algn="ctr" rtl="0" fontAlgn="ctr"/>
                      <a:r>
                        <a:rPr lang="en-SG" sz="3200" u="none" strike="noStrike" kern="1200" dirty="0">
                          <a:effectLst/>
                        </a:rPr>
                        <a:t>92%</a:t>
                      </a:r>
                      <a:endParaRPr lang="en-SG" sz="3200" b="0" i="0" u="none" strike="noStrike" kern="1200" dirty="0">
                        <a:solidFill>
                          <a:srgbClr val="000000"/>
                        </a:solidFill>
                        <a:effectLst/>
                        <a:latin typeface="Calibri" panose="020F0502020204030204" pitchFamily="34" charset="0"/>
                        <a:ea typeface="+mn-ea"/>
                        <a:cs typeface="+mn-cs"/>
                      </a:endParaRPr>
                    </a:p>
                  </a:txBody>
                  <a:tcPr marL="9525" marR="9525" marT="9525" marB="0" anchor="ctr"/>
                </a:tc>
                <a:tc>
                  <a:txBody>
                    <a:bodyPr/>
                    <a:lstStyle/>
                    <a:p>
                      <a:pPr algn="ctr" rtl="0" fontAlgn="ctr"/>
                      <a:r>
                        <a:rPr lang="en-SG" sz="3200" u="none" strike="noStrike" kern="1200" dirty="0">
                          <a:effectLst/>
                        </a:rPr>
                        <a:t>94%</a:t>
                      </a:r>
                      <a:endParaRPr lang="en-SG" sz="3200" b="0" i="0" u="none" strike="noStrike" kern="1200" dirty="0">
                        <a:solidFill>
                          <a:srgbClr val="000000"/>
                        </a:solidFill>
                        <a:effectLst/>
                        <a:latin typeface="Calibri" panose="020F0502020204030204" pitchFamily="34" charset="0"/>
                        <a:ea typeface="+mn-ea"/>
                        <a:cs typeface="+mn-cs"/>
                      </a:endParaRPr>
                    </a:p>
                  </a:txBody>
                  <a:tcPr marL="9525" marR="9525" marT="9525" marB="0" anchor="ctr"/>
                </a:tc>
                <a:tc>
                  <a:txBody>
                    <a:bodyPr/>
                    <a:lstStyle/>
                    <a:p>
                      <a:pPr algn="ctr" rtl="0" fontAlgn="ctr"/>
                      <a:r>
                        <a:rPr lang="en-SG" sz="3200" u="none" strike="noStrike" kern="1200" dirty="0">
                          <a:effectLst/>
                        </a:rPr>
                        <a:t>107%</a:t>
                      </a:r>
                      <a:endParaRPr lang="en-SG" sz="3200" b="0" i="0" u="none" strike="noStrike" kern="1200" dirty="0">
                        <a:solidFill>
                          <a:srgbClr val="000000"/>
                        </a:solidFill>
                        <a:effectLst/>
                        <a:latin typeface="Calibri" panose="020F0502020204030204" pitchFamily="34" charset="0"/>
                        <a:ea typeface="+mn-ea"/>
                        <a:cs typeface="+mn-cs"/>
                      </a:endParaRPr>
                    </a:p>
                  </a:txBody>
                  <a:tcPr marL="9525" marR="9525" marT="9525" marB="0" anchor="ctr"/>
                </a:tc>
                <a:tc>
                  <a:txBody>
                    <a:bodyPr/>
                    <a:lstStyle/>
                    <a:p>
                      <a:pPr algn="ctr" rtl="0" fontAlgn="ctr"/>
                      <a:r>
                        <a:rPr lang="en-SG" sz="3200" u="none" strike="noStrike" kern="1200" dirty="0">
                          <a:effectLst/>
                        </a:rPr>
                        <a:t>100%</a:t>
                      </a:r>
                      <a:endParaRPr lang="en-SG" sz="3200" b="0" i="0" u="none" strike="noStrike" kern="1200" dirty="0">
                        <a:solidFill>
                          <a:srgbClr val="000000"/>
                        </a:solidFill>
                        <a:effectLst/>
                        <a:latin typeface="Calibri" panose="020F0502020204030204" pitchFamily="34" charset="0"/>
                        <a:ea typeface="+mn-ea"/>
                        <a:cs typeface="+mn-cs"/>
                      </a:endParaRPr>
                    </a:p>
                  </a:txBody>
                  <a:tcPr marL="9525" marR="9525" marT="9525" marB="0" anchor="ctr"/>
                </a:tc>
                <a:extLst>
                  <a:ext uri="{0D108BD9-81ED-4DB2-BD59-A6C34878D82A}">
                    <a16:rowId xmlns:a16="http://schemas.microsoft.com/office/drawing/2014/main" val="1825363354"/>
                  </a:ext>
                </a:extLst>
              </a:tr>
              <a:tr h="1359818">
                <a:tc>
                  <a:txBody>
                    <a:bodyPr/>
                    <a:lstStyle/>
                    <a:p>
                      <a:r>
                        <a:rPr lang="en-SG" sz="2800" dirty="0"/>
                        <a:t>Action Done</a:t>
                      </a:r>
                    </a:p>
                  </a:txBody>
                  <a:tcPr/>
                </a:tc>
                <a:tc>
                  <a:txBody>
                    <a:bodyPr/>
                    <a:lstStyle/>
                    <a:p>
                      <a:pPr algn="l" rtl="0" fontAlgn="t"/>
                      <a:r>
                        <a:rPr lang="en-US" sz="1600" u="none" strike="noStrike" dirty="0">
                          <a:effectLst/>
                        </a:rPr>
                        <a:t>Our group's progress was relatively well done, our group decided that we could increase the number of tasks in the next iteration. </a:t>
                      </a:r>
                      <a:endParaRPr lang="en-US" sz="1600" b="0" i="0" u="none" strike="noStrike" dirty="0">
                        <a:solidFill>
                          <a:srgbClr val="000000"/>
                        </a:solidFill>
                        <a:effectLst/>
                        <a:latin typeface="Calibri" panose="020F0502020204030204" pitchFamily="34" charset="0"/>
                      </a:endParaRPr>
                    </a:p>
                  </a:txBody>
                  <a:tcPr marL="9525" marR="9525" marT="9525" marB="0"/>
                </a:tc>
                <a:tc>
                  <a:txBody>
                    <a:bodyPr/>
                    <a:lstStyle/>
                    <a:p>
                      <a:pPr algn="l" rtl="0" fontAlgn="ctr"/>
                      <a:r>
                        <a:rPr lang="en-US" sz="1600" u="none" strike="noStrike" kern="1200" dirty="0">
                          <a:effectLst/>
                        </a:rPr>
                        <a:t>As some of these tasks were still undone from iteration 2, we had moved these spillover tasks to the next iteration. We also rearranged some of the functionalities that we wanted to carry out in iteration 3 to iteration 5 instead. </a:t>
                      </a:r>
                      <a:endParaRPr lang="en-US" sz="1600" b="0" i="0" u="none" strike="noStrike" kern="1200" dirty="0">
                        <a:solidFill>
                          <a:srgbClr val="000000"/>
                        </a:solidFill>
                        <a:effectLst/>
                        <a:latin typeface="Calibri" panose="020F0502020204030204" pitchFamily="34" charset="0"/>
                        <a:ea typeface="+mn-ea"/>
                        <a:cs typeface="+mn-cs"/>
                      </a:endParaRPr>
                    </a:p>
                  </a:txBody>
                  <a:tcPr marL="9525" marR="9525" marT="9525" marB="0" anchor="ctr"/>
                </a:tc>
                <a:tc>
                  <a:txBody>
                    <a:bodyPr/>
                    <a:lstStyle/>
                    <a:p>
                      <a:pPr algn="l" rtl="0" fontAlgn="ctr"/>
                      <a:r>
                        <a:rPr lang="en-US" sz="1600" u="none" strike="noStrike" kern="1200" dirty="0">
                          <a:effectLst/>
                        </a:rPr>
                        <a:t>Our estimates are fairly accurate, the team are roughly on track. There are a few unplanned tasks that were created along the way, hence spilling over some tasks to the next iteration. Buffer days are sufficient</a:t>
                      </a:r>
                      <a:endParaRPr lang="en-US" sz="1600" b="0" i="0" u="none" strike="noStrike" kern="1200" dirty="0">
                        <a:solidFill>
                          <a:srgbClr val="000000"/>
                        </a:solidFill>
                        <a:effectLst/>
                        <a:latin typeface="Calibri" panose="020F0502020204030204" pitchFamily="34" charset="0"/>
                        <a:ea typeface="+mn-ea"/>
                        <a:cs typeface="+mn-cs"/>
                      </a:endParaRPr>
                    </a:p>
                  </a:txBody>
                  <a:tcPr marL="9525" marR="9525" marT="9525" marB="0" anchor="ctr"/>
                </a:tc>
                <a:tc>
                  <a:txBody>
                    <a:bodyPr/>
                    <a:lstStyle/>
                    <a:p>
                      <a:pPr algn="l" rtl="0" fontAlgn="ctr"/>
                      <a:r>
                        <a:rPr lang="en-US" sz="1600" u="none" strike="noStrike" kern="1200" dirty="0">
                          <a:effectLst/>
                        </a:rPr>
                        <a:t>Our estimates are fairly accurate, the team are roughly on track. There was just one unplanned task. No spillovers.</a:t>
                      </a:r>
                      <a:endParaRPr lang="en-US" sz="1600" b="0" i="0" u="none" strike="noStrike" kern="1200" dirty="0">
                        <a:solidFill>
                          <a:srgbClr val="000000"/>
                        </a:solidFill>
                        <a:effectLst/>
                        <a:latin typeface="Calibri" panose="020F0502020204030204" pitchFamily="34" charset="0"/>
                        <a:ea typeface="+mn-ea"/>
                        <a:cs typeface="+mn-cs"/>
                      </a:endParaRPr>
                    </a:p>
                  </a:txBody>
                  <a:tcPr marL="9525" marR="9525" marT="9525" marB="0" anchor="ctr"/>
                </a:tc>
                <a:tc>
                  <a:txBody>
                    <a:bodyPr/>
                    <a:lstStyle/>
                    <a:p>
                      <a:pPr algn="l" rtl="0" fontAlgn="ctr"/>
                      <a:r>
                        <a:rPr lang="en-US" sz="1600" u="none" strike="noStrike" kern="1200" dirty="0">
                          <a:effectLst/>
                        </a:rPr>
                        <a:t>Our estimates are fairly accurate, the team are roughly on track. </a:t>
                      </a:r>
                      <a:endParaRPr lang="en-US" sz="1600" b="0" i="0" u="none" strike="noStrike" kern="1200" dirty="0">
                        <a:solidFill>
                          <a:srgbClr val="000000"/>
                        </a:solidFill>
                        <a:effectLst/>
                        <a:latin typeface="Calibri" panose="020F0502020204030204" pitchFamily="34" charset="0"/>
                        <a:ea typeface="+mn-ea"/>
                        <a:cs typeface="+mn-cs"/>
                      </a:endParaRPr>
                    </a:p>
                  </a:txBody>
                  <a:tcPr marL="9525" marR="9525" marT="9525" marB="0" anchor="ctr"/>
                </a:tc>
                <a:tc>
                  <a:txBody>
                    <a:bodyPr/>
                    <a:lstStyle/>
                    <a:p>
                      <a:pPr algn="l" rtl="0" fontAlgn="ctr"/>
                      <a:r>
                        <a:rPr lang="en-US" sz="1600" u="none" strike="noStrike" kern="1200" dirty="0">
                          <a:effectLst/>
                        </a:rPr>
                        <a:t>Our estimates are fairly accurate, the team are roughly on track. </a:t>
                      </a:r>
                      <a:endParaRPr lang="en-US" sz="1600" b="0" i="0" u="none" strike="noStrike" kern="1200" dirty="0">
                        <a:solidFill>
                          <a:srgbClr val="000000"/>
                        </a:solidFill>
                        <a:effectLst/>
                        <a:latin typeface="Calibri" panose="020F0502020204030204" pitchFamily="34" charset="0"/>
                        <a:ea typeface="+mn-ea"/>
                        <a:cs typeface="+mn-cs"/>
                      </a:endParaRPr>
                    </a:p>
                  </a:txBody>
                  <a:tcPr marL="9525" marR="9525" marT="9525" marB="0" anchor="ctr"/>
                </a:tc>
                <a:extLst>
                  <a:ext uri="{0D108BD9-81ED-4DB2-BD59-A6C34878D82A}">
                    <a16:rowId xmlns:a16="http://schemas.microsoft.com/office/drawing/2014/main" val="3878119345"/>
                  </a:ext>
                </a:extLst>
              </a:tr>
            </a:tbl>
          </a:graphicData>
        </a:graphic>
      </p:graphicFrame>
    </p:spTree>
    <p:extLst>
      <p:ext uri="{BB962C8B-B14F-4D97-AF65-F5344CB8AC3E}">
        <p14:creationId xmlns:p14="http://schemas.microsoft.com/office/powerpoint/2010/main" val="1158912741"/>
      </p:ext>
    </p:extLst>
  </p:cSld>
  <p:clrMapOvr>
    <a:masterClrMapping/>
  </p:clrMapOvr>
  <p:transition spd="slow" advClick="0">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D63D9A-DEB5-4BA3-974C-D7EA1536F949}"/>
              </a:ext>
            </a:extLst>
          </p:cNvPr>
          <p:cNvSpPr>
            <a:spLocks noGrp="1"/>
          </p:cNvSpPr>
          <p:nvPr>
            <p:ph type="sldNum" sz="quarter" idx="12"/>
          </p:nvPr>
        </p:nvSpPr>
        <p:spPr/>
        <p:txBody>
          <a:bodyPr/>
          <a:lstStyle/>
          <a:p>
            <a:fld id="{48F63A3B-78C7-47BE-AE5E-E10140E04643}" type="slidenum">
              <a:rPr lang="en-US" smtClean="0"/>
              <a:t>22</a:t>
            </a:fld>
            <a:endParaRPr lang="en-US" dirty="0"/>
          </a:p>
        </p:txBody>
      </p:sp>
      <p:sp>
        <p:nvSpPr>
          <p:cNvPr id="58" name="TextBox 57">
            <a:extLst>
              <a:ext uri="{FF2B5EF4-FFF2-40B4-BE49-F238E27FC236}">
                <a16:creationId xmlns:a16="http://schemas.microsoft.com/office/drawing/2014/main" id="{E80C39A1-A327-4929-8747-2CF50F4B8D2A}"/>
              </a:ext>
            </a:extLst>
          </p:cNvPr>
          <p:cNvSpPr txBox="1"/>
          <p:nvPr/>
        </p:nvSpPr>
        <p:spPr>
          <a:xfrm>
            <a:off x="2191570" y="1147487"/>
            <a:ext cx="13904897" cy="1323439"/>
          </a:xfrm>
          <a:prstGeom prst="rect">
            <a:avLst/>
          </a:prstGeom>
          <a:noFill/>
        </p:spPr>
        <p:txBody>
          <a:bodyPr wrap="none" rtlCol="0">
            <a:spAutoFit/>
          </a:bodyPr>
          <a:lstStyle/>
          <a:p>
            <a:pPr algn="ctr"/>
            <a:r>
              <a:rPr lang="en-US" sz="8000" b="1" dirty="0">
                <a:solidFill>
                  <a:schemeClr val="tx2"/>
                </a:solidFill>
                <a:latin typeface="Montserrat" charset="0"/>
                <a:ea typeface="Montserrat" charset="0"/>
                <a:cs typeface="Montserrat" charset="0"/>
              </a:rPr>
              <a:t>Examples of followed up actions</a:t>
            </a:r>
            <a:endParaRPr lang="en-US" sz="7200" b="1" dirty="0">
              <a:solidFill>
                <a:schemeClr val="tx2"/>
              </a:solidFill>
              <a:latin typeface="Montserrat" charset="0"/>
              <a:ea typeface="Montserrat" charset="0"/>
              <a:cs typeface="Montserrat" charset="0"/>
            </a:endParaRPr>
          </a:p>
        </p:txBody>
      </p:sp>
      <p:cxnSp>
        <p:nvCxnSpPr>
          <p:cNvPr id="62" name="Straight Connector 61">
            <a:extLst>
              <a:ext uri="{FF2B5EF4-FFF2-40B4-BE49-F238E27FC236}">
                <a16:creationId xmlns:a16="http://schemas.microsoft.com/office/drawing/2014/main" id="{6B4319EE-FDFA-417E-A6A3-BCF11BB18B65}"/>
              </a:ext>
            </a:extLst>
          </p:cNvPr>
          <p:cNvCxnSpPr>
            <a:cxnSpLocks/>
          </p:cNvCxnSpPr>
          <p:nvPr/>
        </p:nvCxnSpPr>
        <p:spPr>
          <a:xfrm>
            <a:off x="519953" y="2470926"/>
            <a:ext cx="1717637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298953A-EBC6-45C1-B475-FE34E9776B4A}"/>
              </a:ext>
            </a:extLst>
          </p:cNvPr>
          <p:cNvSpPr txBox="1"/>
          <p:nvPr/>
        </p:nvSpPr>
        <p:spPr>
          <a:xfrm>
            <a:off x="1124770" y="8823565"/>
            <a:ext cx="12648380" cy="3416320"/>
          </a:xfrm>
          <a:prstGeom prst="rect">
            <a:avLst/>
          </a:prstGeom>
          <a:noFill/>
        </p:spPr>
        <p:txBody>
          <a:bodyPr wrap="square" rtlCol="0">
            <a:spAutoFit/>
          </a:bodyPr>
          <a:lstStyle/>
          <a:p>
            <a:r>
              <a:rPr lang="en-SG" sz="3600" dirty="0">
                <a:latin typeface="Raleway"/>
              </a:rPr>
              <a:t>At the end of iteration 2, Iteration 2 TM score: 83%</a:t>
            </a:r>
          </a:p>
          <a:p>
            <a:endParaRPr lang="en-SG" sz="3600" dirty="0">
              <a:latin typeface="Raleway"/>
            </a:endParaRPr>
          </a:p>
          <a:p>
            <a:r>
              <a:rPr lang="en-SG" sz="3600" dirty="0">
                <a:latin typeface="Raleway"/>
              </a:rPr>
              <a:t>As there were 4 spill over tasks from iteration 2 and iteration 3 has a lot of tasks to be completed, PM Amanda decided to shift the coding of Top K popular places          function to iteration 5.</a:t>
            </a:r>
          </a:p>
        </p:txBody>
      </p:sp>
      <p:sp>
        <p:nvSpPr>
          <p:cNvPr id="8" name="TextBox 7">
            <a:extLst>
              <a:ext uri="{FF2B5EF4-FFF2-40B4-BE49-F238E27FC236}">
                <a16:creationId xmlns:a16="http://schemas.microsoft.com/office/drawing/2014/main" id="{8E83E8D7-8F87-45FB-BC6C-CE220CCE2A97}"/>
              </a:ext>
            </a:extLst>
          </p:cNvPr>
          <p:cNvSpPr txBox="1"/>
          <p:nvPr/>
        </p:nvSpPr>
        <p:spPr>
          <a:xfrm>
            <a:off x="5411020" y="3680065"/>
            <a:ext cx="12648380" cy="2308324"/>
          </a:xfrm>
          <a:prstGeom prst="rect">
            <a:avLst/>
          </a:prstGeom>
          <a:noFill/>
        </p:spPr>
        <p:txBody>
          <a:bodyPr wrap="square" rtlCol="0">
            <a:spAutoFit/>
          </a:bodyPr>
          <a:lstStyle/>
          <a:p>
            <a:r>
              <a:rPr lang="en-SG" sz="3600" dirty="0">
                <a:latin typeface="Raleway"/>
              </a:rPr>
              <a:t>At the end of iteration 1, Iteration 1 TM score: 120%</a:t>
            </a:r>
          </a:p>
          <a:p>
            <a:endParaRPr lang="en-SG" sz="3600" dirty="0">
              <a:latin typeface="Raleway"/>
            </a:endParaRPr>
          </a:p>
          <a:p>
            <a:r>
              <a:rPr lang="en-SG" sz="3600" dirty="0">
                <a:latin typeface="Raleway"/>
              </a:rPr>
              <a:t>PM Shreyas decided to increase the amount of tasks for Iteration 2 from 16 to 18 tasks.</a:t>
            </a:r>
          </a:p>
        </p:txBody>
      </p:sp>
      <p:pic>
        <p:nvPicPr>
          <p:cNvPr id="1026" name="Picture 2" descr="Image result for number 1 and 2">
            <a:extLst>
              <a:ext uri="{FF2B5EF4-FFF2-40B4-BE49-F238E27FC236}">
                <a16:creationId xmlns:a16="http://schemas.microsoft.com/office/drawing/2014/main" id="{D9905D1A-5654-4B2E-AE20-1289A847EE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6667"/>
          <a:stretch/>
        </p:blipFill>
        <p:spPr bwMode="auto">
          <a:xfrm>
            <a:off x="2191570" y="3072102"/>
            <a:ext cx="2476500" cy="35242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F541FE8-651C-4D6E-8FBC-1E60D3F27479}"/>
              </a:ext>
            </a:extLst>
          </p:cNvPr>
          <p:cNvPicPr>
            <a:picLocks noChangeAspect="1"/>
          </p:cNvPicPr>
          <p:nvPr/>
        </p:nvPicPr>
        <p:blipFill rotWithShape="1">
          <a:blip r:embed="rId3"/>
          <a:srcRect l="48333"/>
          <a:stretch/>
        </p:blipFill>
        <p:spPr>
          <a:xfrm>
            <a:off x="13143717" y="8215602"/>
            <a:ext cx="2952750" cy="3524250"/>
          </a:xfrm>
          <a:prstGeom prst="rect">
            <a:avLst/>
          </a:prstGeom>
        </p:spPr>
      </p:pic>
      <p:cxnSp>
        <p:nvCxnSpPr>
          <p:cNvPr id="11" name="Straight Connector 10">
            <a:extLst>
              <a:ext uri="{FF2B5EF4-FFF2-40B4-BE49-F238E27FC236}">
                <a16:creationId xmlns:a16="http://schemas.microsoft.com/office/drawing/2014/main" id="{024F23C1-E0BD-4D96-B6EB-6721BB5F94AA}"/>
              </a:ext>
            </a:extLst>
          </p:cNvPr>
          <p:cNvCxnSpPr>
            <a:cxnSpLocks/>
          </p:cNvCxnSpPr>
          <p:nvPr/>
        </p:nvCxnSpPr>
        <p:spPr>
          <a:xfrm>
            <a:off x="2191570" y="7197527"/>
            <a:ext cx="13760123" cy="0"/>
          </a:xfrm>
          <a:prstGeom prst="line">
            <a:avLst/>
          </a:prstGeom>
          <a:ln w="57150">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32261"/>
      </p:ext>
    </p:extLst>
  </p:cSld>
  <p:clrMapOvr>
    <a:masterClrMapping/>
  </p:clrMapOvr>
  <p:transition spd="slow" advClick="0">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D63D9A-DEB5-4BA3-974C-D7EA1536F949}"/>
              </a:ext>
            </a:extLst>
          </p:cNvPr>
          <p:cNvSpPr>
            <a:spLocks noGrp="1"/>
          </p:cNvSpPr>
          <p:nvPr>
            <p:ph type="sldNum" sz="quarter" idx="12"/>
          </p:nvPr>
        </p:nvSpPr>
        <p:spPr/>
        <p:txBody>
          <a:bodyPr/>
          <a:lstStyle/>
          <a:p>
            <a:fld id="{48F63A3B-78C7-47BE-AE5E-E10140E04643}" type="slidenum">
              <a:rPr lang="en-US" smtClean="0"/>
              <a:t>23</a:t>
            </a:fld>
            <a:endParaRPr lang="en-US" dirty="0"/>
          </a:p>
        </p:txBody>
      </p:sp>
      <p:sp>
        <p:nvSpPr>
          <p:cNvPr id="58" name="TextBox 57">
            <a:extLst>
              <a:ext uri="{FF2B5EF4-FFF2-40B4-BE49-F238E27FC236}">
                <a16:creationId xmlns:a16="http://schemas.microsoft.com/office/drawing/2014/main" id="{E80C39A1-A327-4929-8747-2CF50F4B8D2A}"/>
              </a:ext>
            </a:extLst>
          </p:cNvPr>
          <p:cNvSpPr txBox="1"/>
          <p:nvPr/>
        </p:nvSpPr>
        <p:spPr>
          <a:xfrm>
            <a:off x="5814414" y="498340"/>
            <a:ext cx="6659195" cy="1323439"/>
          </a:xfrm>
          <a:prstGeom prst="rect">
            <a:avLst/>
          </a:prstGeom>
          <a:noFill/>
        </p:spPr>
        <p:txBody>
          <a:bodyPr wrap="none" rtlCol="0">
            <a:spAutoFit/>
          </a:bodyPr>
          <a:lstStyle/>
          <a:p>
            <a:pPr algn="ctr"/>
            <a:r>
              <a:rPr lang="en-US" sz="8000" b="1" dirty="0">
                <a:solidFill>
                  <a:schemeClr val="tx2"/>
                </a:solidFill>
                <a:latin typeface="Montserrat" charset="0"/>
                <a:ea typeface="Montserrat" charset="0"/>
                <a:cs typeface="Montserrat" charset="0"/>
              </a:rPr>
              <a:t>Bug Metrics</a:t>
            </a:r>
            <a:endParaRPr lang="en-US" sz="7200" b="1" dirty="0">
              <a:solidFill>
                <a:schemeClr val="tx2"/>
              </a:solidFill>
              <a:latin typeface="Montserrat" charset="0"/>
              <a:ea typeface="Montserrat" charset="0"/>
              <a:cs typeface="Montserrat" charset="0"/>
            </a:endParaRPr>
          </a:p>
        </p:txBody>
      </p:sp>
      <p:cxnSp>
        <p:nvCxnSpPr>
          <p:cNvPr id="62" name="Straight Connector 61">
            <a:extLst>
              <a:ext uri="{FF2B5EF4-FFF2-40B4-BE49-F238E27FC236}">
                <a16:creationId xmlns:a16="http://schemas.microsoft.com/office/drawing/2014/main" id="{6B4319EE-FDFA-417E-A6A3-BCF11BB18B65}"/>
              </a:ext>
            </a:extLst>
          </p:cNvPr>
          <p:cNvCxnSpPr>
            <a:cxnSpLocks/>
          </p:cNvCxnSpPr>
          <p:nvPr/>
        </p:nvCxnSpPr>
        <p:spPr>
          <a:xfrm>
            <a:off x="6042212" y="1821779"/>
            <a:ext cx="6257364"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8" name="Chart 7">
            <a:extLst>
              <a:ext uri="{FF2B5EF4-FFF2-40B4-BE49-F238E27FC236}">
                <a16:creationId xmlns:a16="http://schemas.microsoft.com/office/drawing/2014/main" id="{8A9908F1-9902-4F7E-AE3A-5251169E5B2C}"/>
              </a:ext>
            </a:extLst>
          </p:cNvPr>
          <p:cNvGraphicFramePr/>
          <p:nvPr>
            <p:extLst>
              <p:ext uri="{D42A27DB-BD31-4B8C-83A1-F6EECF244321}">
                <p14:modId xmlns:p14="http://schemas.microsoft.com/office/powerpoint/2010/main" val="916166557"/>
              </p:ext>
            </p:extLst>
          </p:nvPr>
        </p:nvGraphicFramePr>
        <p:xfrm>
          <a:off x="1517793" y="2799205"/>
          <a:ext cx="15306201" cy="99120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04440619"/>
      </p:ext>
    </p:extLst>
  </p:cSld>
  <p:clrMapOvr>
    <a:masterClrMapping/>
  </p:clrMapOvr>
  <p:transition spd="slow" advClick="0">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D63D9A-DEB5-4BA3-974C-D7EA1536F949}"/>
              </a:ext>
            </a:extLst>
          </p:cNvPr>
          <p:cNvSpPr>
            <a:spLocks noGrp="1"/>
          </p:cNvSpPr>
          <p:nvPr>
            <p:ph type="sldNum" sz="quarter" idx="12"/>
          </p:nvPr>
        </p:nvSpPr>
        <p:spPr/>
        <p:txBody>
          <a:bodyPr/>
          <a:lstStyle/>
          <a:p>
            <a:fld id="{48F63A3B-78C7-47BE-AE5E-E10140E04643}" type="slidenum">
              <a:rPr lang="en-US" smtClean="0"/>
              <a:t>24</a:t>
            </a:fld>
            <a:endParaRPr lang="en-US" dirty="0"/>
          </a:p>
        </p:txBody>
      </p:sp>
      <p:sp>
        <p:nvSpPr>
          <p:cNvPr id="58" name="TextBox 57">
            <a:extLst>
              <a:ext uri="{FF2B5EF4-FFF2-40B4-BE49-F238E27FC236}">
                <a16:creationId xmlns:a16="http://schemas.microsoft.com/office/drawing/2014/main" id="{E80C39A1-A327-4929-8747-2CF50F4B8D2A}"/>
              </a:ext>
            </a:extLst>
          </p:cNvPr>
          <p:cNvSpPr txBox="1"/>
          <p:nvPr/>
        </p:nvSpPr>
        <p:spPr>
          <a:xfrm>
            <a:off x="5814414" y="1147487"/>
            <a:ext cx="6659195" cy="1323439"/>
          </a:xfrm>
          <a:prstGeom prst="rect">
            <a:avLst/>
          </a:prstGeom>
          <a:noFill/>
        </p:spPr>
        <p:txBody>
          <a:bodyPr wrap="none" rtlCol="0">
            <a:spAutoFit/>
          </a:bodyPr>
          <a:lstStyle/>
          <a:p>
            <a:pPr algn="ctr"/>
            <a:r>
              <a:rPr lang="en-US" sz="8000" b="1" dirty="0">
                <a:solidFill>
                  <a:schemeClr val="tx2"/>
                </a:solidFill>
                <a:latin typeface="Montserrat" charset="0"/>
                <a:ea typeface="Montserrat" charset="0"/>
                <a:cs typeface="Montserrat" charset="0"/>
              </a:rPr>
              <a:t>Bug Metrics</a:t>
            </a:r>
            <a:endParaRPr lang="en-US" sz="7200" b="1" dirty="0">
              <a:solidFill>
                <a:schemeClr val="tx2"/>
              </a:solidFill>
              <a:latin typeface="Montserrat" charset="0"/>
              <a:ea typeface="Montserrat" charset="0"/>
              <a:cs typeface="Montserrat" charset="0"/>
            </a:endParaRPr>
          </a:p>
        </p:txBody>
      </p:sp>
      <p:cxnSp>
        <p:nvCxnSpPr>
          <p:cNvPr id="62" name="Straight Connector 61">
            <a:extLst>
              <a:ext uri="{FF2B5EF4-FFF2-40B4-BE49-F238E27FC236}">
                <a16:creationId xmlns:a16="http://schemas.microsoft.com/office/drawing/2014/main" id="{6B4319EE-FDFA-417E-A6A3-BCF11BB18B65}"/>
              </a:ext>
            </a:extLst>
          </p:cNvPr>
          <p:cNvCxnSpPr>
            <a:cxnSpLocks/>
          </p:cNvCxnSpPr>
          <p:nvPr/>
        </p:nvCxnSpPr>
        <p:spPr>
          <a:xfrm>
            <a:off x="6042212" y="2470926"/>
            <a:ext cx="6257364"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F106264A-739F-4128-8F59-7878FB81AEBD}"/>
              </a:ext>
            </a:extLst>
          </p:cNvPr>
          <p:cNvGraphicFramePr>
            <a:graphicFrameLocks noGrp="1"/>
          </p:cNvGraphicFramePr>
          <p:nvPr>
            <p:extLst>
              <p:ext uri="{D42A27DB-BD31-4B8C-83A1-F6EECF244321}">
                <p14:modId xmlns:p14="http://schemas.microsoft.com/office/powerpoint/2010/main" val="4196519938"/>
              </p:ext>
            </p:extLst>
          </p:nvPr>
        </p:nvGraphicFramePr>
        <p:xfrm>
          <a:off x="396241" y="3442416"/>
          <a:ext cx="17238616" cy="8901344"/>
        </p:xfrm>
        <a:graphic>
          <a:graphicData uri="http://schemas.openxmlformats.org/drawingml/2006/table">
            <a:tbl>
              <a:tblPr>
                <a:tableStyleId>{5C22544A-7EE6-4342-B048-85BDC9FD1C3A}</a:tableStyleId>
              </a:tblPr>
              <a:tblGrid>
                <a:gridCol w="3279914">
                  <a:extLst>
                    <a:ext uri="{9D8B030D-6E8A-4147-A177-3AD203B41FA5}">
                      <a16:colId xmlns:a16="http://schemas.microsoft.com/office/drawing/2014/main" val="1524300786"/>
                    </a:ext>
                  </a:extLst>
                </a:gridCol>
                <a:gridCol w="3279914">
                  <a:extLst>
                    <a:ext uri="{9D8B030D-6E8A-4147-A177-3AD203B41FA5}">
                      <a16:colId xmlns:a16="http://schemas.microsoft.com/office/drawing/2014/main" val="1386629343"/>
                    </a:ext>
                  </a:extLst>
                </a:gridCol>
                <a:gridCol w="10678788">
                  <a:extLst>
                    <a:ext uri="{9D8B030D-6E8A-4147-A177-3AD203B41FA5}">
                      <a16:colId xmlns:a16="http://schemas.microsoft.com/office/drawing/2014/main" val="2236602357"/>
                    </a:ext>
                  </a:extLst>
                </a:gridCol>
              </a:tblGrid>
              <a:tr h="942583">
                <a:tc>
                  <a:txBody>
                    <a:bodyPr/>
                    <a:lstStyle/>
                    <a:p>
                      <a:pPr algn="ctr" fontAlgn="ctr"/>
                      <a:r>
                        <a:rPr lang="en-IN" sz="3200" b="1" u="none" strike="noStrike" dirty="0">
                          <a:solidFill>
                            <a:schemeClr val="bg1"/>
                          </a:solidFill>
                          <a:effectLst/>
                        </a:rPr>
                        <a:t>Iteration</a:t>
                      </a:r>
                      <a:endParaRPr lang="en-IN" sz="3200" b="1" i="0" u="none" strike="noStrike" dirty="0">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ctr"/>
                      <a:r>
                        <a:rPr lang="en-IN" sz="2800" b="1" u="none" strike="noStrike" dirty="0">
                          <a:solidFill>
                            <a:schemeClr val="bg1"/>
                          </a:solidFill>
                          <a:effectLst/>
                        </a:rPr>
                        <a:t>Bug Metrics Points</a:t>
                      </a:r>
                      <a:endParaRPr lang="en-IN" sz="2800" b="1" i="0" u="none" strike="noStrike" dirty="0">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ctr"/>
                      <a:r>
                        <a:rPr lang="en-IN" sz="2800" b="1" u="none" strike="noStrike" dirty="0">
                          <a:solidFill>
                            <a:schemeClr val="bg1"/>
                          </a:solidFill>
                          <a:effectLst/>
                        </a:rPr>
                        <a:t>Action Done</a:t>
                      </a:r>
                      <a:endParaRPr lang="en-IN" sz="2800" b="1" i="0" u="none" strike="noStrike" dirty="0">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3592901314"/>
                  </a:ext>
                </a:extLst>
              </a:tr>
              <a:tr h="1060529">
                <a:tc>
                  <a:txBody>
                    <a:bodyPr/>
                    <a:lstStyle/>
                    <a:p>
                      <a:pPr algn="ctr" fontAlgn="ctr"/>
                      <a:r>
                        <a:rPr lang="en-IN" sz="2800" u="none" strike="noStrike" dirty="0">
                          <a:effectLst/>
                        </a:rPr>
                        <a:t>2</a:t>
                      </a:r>
                      <a:endParaRPr lang="en-IN" sz="2800" b="1" i="0" u="none" strike="noStrike" dirty="0">
                        <a:solidFill>
                          <a:srgbClr val="FFFFFF"/>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SG" sz="2800" u="none" strike="noStrike" kern="1200">
                          <a:solidFill>
                            <a:schemeClr val="dk1"/>
                          </a:solidFill>
                          <a:effectLst/>
                          <a:latin typeface="+mn-lt"/>
                          <a:ea typeface="+mn-ea"/>
                          <a:cs typeface="+mn-cs"/>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2800" u="none" strike="noStrike" kern="1200">
                          <a:solidFill>
                            <a:schemeClr val="dk1"/>
                          </a:solidFill>
                          <a:effectLst/>
                          <a:latin typeface="+mn-lt"/>
                          <a:ea typeface="+mn-ea"/>
                          <a:cs typeface="+mn-cs"/>
                        </a:rPr>
                        <a:t>Insert debugging sessions to resolve the bugs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34766643"/>
                  </a:ext>
                </a:extLst>
              </a:tr>
              <a:tr h="1060529">
                <a:tc>
                  <a:txBody>
                    <a:bodyPr/>
                    <a:lstStyle/>
                    <a:p>
                      <a:pPr algn="ctr" fontAlgn="ctr"/>
                      <a:r>
                        <a:rPr lang="en-IN" sz="2800" u="none" strike="noStrike" dirty="0">
                          <a:effectLst/>
                        </a:rPr>
                        <a:t>3</a:t>
                      </a:r>
                      <a:endParaRPr lang="en-IN" sz="2800" b="1" i="0" u="none" strike="noStrike" dirty="0">
                        <a:solidFill>
                          <a:srgbClr val="FFFFFF"/>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SG" sz="2800" u="none" strike="noStrike" kern="1200">
                          <a:solidFill>
                            <a:schemeClr val="dk1"/>
                          </a:solidFill>
                          <a:effectLst/>
                          <a:latin typeface="+mn-lt"/>
                          <a:ea typeface="+mn-ea"/>
                          <a:cs typeface="+mn-cs"/>
                        </a:rPr>
                        <a:t>41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2800" u="none" strike="noStrike" kern="1200">
                          <a:solidFill>
                            <a:schemeClr val="dk1"/>
                          </a:solidFill>
                          <a:effectLst/>
                          <a:latin typeface="+mn-lt"/>
                          <a:ea typeface="+mn-ea"/>
                          <a:cs typeface="+mn-cs"/>
                        </a:rPr>
                        <a:t>Insert debugging session after deployment to resolve the bugs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60930410"/>
                  </a:ext>
                </a:extLst>
              </a:tr>
              <a:tr h="1087043">
                <a:tc>
                  <a:txBody>
                    <a:bodyPr/>
                    <a:lstStyle/>
                    <a:p>
                      <a:pPr algn="ctr" fontAlgn="ctr"/>
                      <a:r>
                        <a:rPr lang="en-IN" sz="2800" u="none" strike="noStrike" dirty="0">
                          <a:effectLst/>
                        </a:rPr>
                        <a:t>4</a:t>
                      </a:r>
                      <a:endParaRPr lang="en-IN" sz="2800" b="1" i="0" u="none" strike="noStrike" dirty="0">
                        <a:solidFill>
                          <a:srgbClr val="FFFFFF"/>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SG" sz="2800" u="none" strike="noStrike" kern="1200" dirty="0">
                          <a:solidFill>
                            <a:schemeClr val="dk1"/>
                          </a:solidFill>
                          <a:effectLst/>
                          <a:latin typeface="+mn-lt"/>
                          <a:ea typeface="+mn-ea"/>
                          <a:cs typeface="+mn-cs"/>
                        </a:rPr>
                        <a:t>65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2800" u="none" strike="noStrike" kern="1200">
                          <a:solidFill>
                            <a:schemeClr val="dk1"/>
                          </a:solidFill>
                          <a:effectLst/>
                          <a:latin typeface="+mn-lt"/>
                          <a:ea typeface="+mn-ea"/>
                          <a:cs typeface="+mn-cs"/>
                        </a:rPr>
                        <a:t>Insert debugging session after deployment to resolve the bugs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65016225"/>
                  </a:ext>
                </a:extLst>
              </a:tr>
              <a:tr h="2743925">
                <a:tc>
                  <a:txBody>
                    <a:bodyPr/>
                    <a:lstStyle/>
                    <a:p>
                      <a:pPr algn="ctr" fontAlgn="ctr"/>
                      <a:r>
                        <a:rPr lang="en-IN" sz="2800" u="none" strike="noStrike" dirty="0">
                          <a:effectLst/>
                        </a:rPr>
                        <a:t>5</a:t>
                      </a:r>
                      <a:endParaRPr lang="en-IN" sz="2800" b="1" i="0" u="none" strike="noStrike" dirty="0">
                        <a:solidFill>
                          <a:srgbClr val="FFFFFF"/>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SG" sz="2800" u="none" strike="noStrike" kern="1200" dirty="0">
                          <a:solidFill>
                            <a:schemeClr val="dk1"/>
                          </a:solidFill>
                          <a:effectLst/>
                          <a:latin typeface="+mn-lt"/>
                          <a:ea typeface="+mn-ea"/>
                          <a:cs typeface="+mn-cs"/>
                        </a:rPr>
                        <a:t>200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2800" u="none" strike="noStrike" kern="1200" dirty="0">
                          <a:solidFill>
                            <a:schemeClr val="dk1"/>
                          </a:solidFill>
                          <a:effectLst/>
                          <a:latin typeface="+mn-lt"/>
                          <a:ea typeface="+mn-ea"/>
                          <a:cs typeface="+mn-cs"/>
                        </a:rPr>
                        <a:t>An emergency debugging session was added to update the code according to the change in wiki requirements before UAT. Debugging sessions were added to resolve bugs identified after manual and automated UAT.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7979281"/>
                  </a:ext>
                </a:extLst>
              </a:tr>
              <a:tr h="1377047">
                <a:tc>
                  <a:txBody>
                    <a:bodyPr/>
                    <a:lstStyle/>
                    <a:p>
                      <a:pPr algn="ctr" fontAlgn="ctr"/>
                      <a:r>
                        <a:rPr lang="en-IN" sz="2800" u="none" strike="noStrike" dirty="0">
                          <a:effectLst/>
                        </a:rPr>
                        <a:t>6</a:t>
                      </a:r>
                      <a:endParaRPr lang="en-IN" sz="2800" b="1" i="0" u="none" strike="noStrike" dirty="0">
                        <a:solidFill>
                          <a:srgbClr val="FFFFFF"/>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SG" sz="2800" u="none" strike="noStrike" kern="1200" dirty="0">
                          <a:solidFill>
                            <a:schemeClr val="dk1"/>
                          </a:solidFill>
                          <a:effectLst/>
                          <a:latin typeface="+mn-lt"/>
                          <a:ea typeface="+mn-ea"/>
                          <a:cs typeface="+mn-cs"/>
                        </a:rPr>
                        <a:t>130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2800" u="none" strike="noStrike" kern="1200" dirty="0">
                          <a:solidFill>
                            <a:schemeClr val="dk1"/>
                          </a:solidFill>
                          <a:effectLst/>
                          <a:latin typeface="+mn-lt"/>
                          <a:ea typeface="+mn-ea"/>
                          <a:cs typeface="+mn-cs"/>
                        </a:rPr>
                        <a:t>Bugs were identified during UAT and resolved in debugging sessions before the final deployment.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4293126"/>
                  </a:ext>
                </a:extLst>
              </a:tr>
              <a:tr h="629688">
                <a:tc>
                  <a:txBody>
                    <a:bodyPr/>
                    <a:lstStyle/>
                    <a:p>
                      <a:pPr algn="ctr" fontAlgn="ctr"/>
                      <a:r>
                        <a:rPr lang="en-IN" sz="2800" u="none" strike="noStrike" dirty="0">
                          <a:effectLst/>
                        </a:rPr>
                        <a:t>Total</a:t>
                      </a:r>
                      <a:endParaRPr lang="en-IN" sz="2800" b="1" i="0" u="none" strike="noStrike" dirty="0">
                        <a:solidFill>
                          <a:srgbClr val="FFFFFF"/>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fontAlgn="ctr"/>
                      <a:r>
                        <a:rPr lang="en-SG" sz="2800" u="none" strike="noStrike" kern="1200" dirty="0">
                          <a:solidFill>
                            <a:schemeClr val="dk1"/>
                          </a:solidFill>
                          <a:effectLst/>
                          <a:latin typeface="+mn-lt"/>
                          <a:ea typeface="+mn-ea"/>
                          <a:cs typeface="+mn-cs"/>
                        </a:rPr>
                        <a:t>401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fontAlgn="ctr"/>
                      <a:endParaRPr lang="en-IN" sz="2800" u="none" strike="noStrike" kern="1200" dirty="0">
                        <a:solidFill>
                          <a:schemeClr val="dk1"/>
                        </a:solidFill>
                        <a:effectLst/>
                        <a:latin typeface="+mn-lt"/>
                        <a:ea typeface="+mn-ea"/>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46170551"/>
                  </a:ext>
                </a:extLst>
              </a:tr>
            </a:tbl>
          </a:graphicData>
        </a:graphic>
      </p:graphicFrame>
    </p:spTree>
    <p:extLst>
      <p:ext uri="{BB962C8B-B14F-4D97-AF65-F5344CB8AC3E}">
        <p14:creationId xmlns:p14="http://schemas.microsoft.com/office/powerpoint/2010/main" val="885139595"/>
      </p:ext>
    </p:extLst>
  </p:cSld>
  <p:clrMapOvr>
    <a:masterClrMapping/>
  </p:clrMapOvr>
  <p:transition spd="slow" advClick="0">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D63D9A-DEB5-4BA3-974C-D7EA1536F949}"/>
              </a:ext>
            </a:extLst>
          </p:cNvPr>
          <p:cNvSpPr>
            <a:spLocks noGrp="1"/>
          </p:cNvSpPr>
          <p:nvPr>
            <p:ph type="sldNum" sz="quarter" idx="12"/>
          </p:nvPr>
        </p:nvSpPr>
        <p:spPr/>
        <p:txBody>
          <a:bodyPr/>
          <a:lstStyle/>
          <a:p>
            <a:fld id="{48F63A3B-78C7-47BE-AE5E-E10140E04643}" type="slidenum">
              <a:rPr lang="en-US" smtClean="0"/>
              <a:t>25</a:t>
            </a:fld>
            <a:endParaRPr lang="en-US" dirty="0"/>
          </a:p>
        </p:txBody>
      </p:sp>
      <p:sp>
        <p:nvSpPr>
          <p:cNvPr id="58" name="TextBox 57">
            <a:extLst>
              <a:ext uri="{FF2B5EF4-FFF2-40B4-BE49-F238E27FC236}">
                <a16:creationId xmlns:a16="http://schemas.microsoft.com/office/drawing/2014/main" id="{E80C39A1-A327-4929-8747-2CF50F4B8D2A}"/>
              </a:ext>
            </a:extLst>
          </p:cNvPr>
          <p:cNvSpPr txBox="1"/>
          <p:nvPr/>
        </p:nvSpPr>
        <p:spPr>
          <a:xfrm>
            <a:off x="2191570" y="1147487"/>
            <a:ext cx="13904897" cy="1323439"/>
          </a:xfrm>
          <a:prstGeom prst="rect">
            <a:avLst/>
          </a:prstGeom>
          <a:noFill/>
        </p:spPr>
        <p:txBody>
          <a:bodyPr wrap="none" rtlCol="0">
            <a:spAutoFit/>
          </a:bodyPr>
          <a:lstStyle/>
          <a:p>
            <a:pPr algn="ctr"/>
            <a:r>
              <a:rPr lang="en-US" sz="8000" b="1" dirty="0">
                <a:solidFill>
                  <a:schemeClr val="tx2"/>
                </a:solidFill>
                <a:latin typeface="Montserrat" charset="0"/>
                <a:ea typeface="Montserrat" charset="0"/>
                <a:cs typeface="Montserrat" charset="0"/>
              </a:rPr>
              <a:t>Examples of followed up actions</a:t>
            </a:r>
            <a:endParaRPr lang="en-US" sz="7200" b="1" dirty="0">
              <a:solidFill>
                <a:schemeClr val="tx2"/>
              </a:solidFill>
              <a:latin typeface="Montserrat" charset="0"/>
              <a:ea typeface="Montserrat" charset="0"/>
              <a:cs typeface="Montserrat" charset="0"/>
            </a:endParaRPr>
          </a:p>
        </p:txBody>
      </p:sp>
      <p:cxnSp>
        <p:nvCxnSpPr>
          <p:cNvPr id="62" name="Straight Connector 61">
            <a:extLst>
              <a:ext uri="{FF2B5EF4-FFF2-40B4-BE49-F238E27FC236}">
                <a16:creationId xmlns:a16="http://schemas.microsoft.com/office/drawing/2014/main" id="{6B4319EE-FDFA-417E-A6A3-BCF11BB18B65}"/>
              </a:ext>
            </a:extLst>
          </p:cNvPr>
          <p:cNvCxnSpPr>
            <a:cxnSpLocks/>
          </p:cNvCxnSpPr>
          <p:nvPr/>
        </p:nvCxnSpPr>
        <p:spPr>
          <a:xfrm>
            <a:off x="502024" y="2470926"/>
            <a:ext cx="17248094"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E83E8D7-8F87-45FB-BC6C-CE220CCE2A97}"/>
              </a:ext>
            </a:extLst>
          </p:cNvPr>
          <p:cNvSpPr txBox="1"/>
          <p:nvPr/>
        </p:nvSpPr>
        <p:spPr>
          <a:xfrm>
            <a:off x="5411020" y="5829689"/>
            <a:ext cx="12648380" cy="2862322"/>
          </a:xfrm>
          <a:prstGeom prst="rect">
            <a:avLst/>
          </a:prstGeom>
          <a:noFill/>
        </p:spPr>
        <p:txBody>
          <a:bodyPr wrap="square" rtlCol="0">
            <a:spAutoFit/>
          </a:bodyPr>
          <a:lstStyle/>
          <a:p>
            <a:r>
              <a:rPr lang="en-SG" sz="3600" dirty="0">
                <a:latin typeface="Raleway"/>
              </a:rPr>
              <a:t>39 Bugs were found in Iteration 5.</a:t>
            </a:r>
          </a:p>
          <a:p>
            <a:endParaRPr lang="en-SG" sz="3600" dirty="0">
              <a:latin typeface="Raleway"/>
            </a:endParaRPr>
          </a:p>
          <a:p>
            <a:r>
              <a:rPr lang="en-SG" sz="3600" dirty="0">
                <a:latin typeface="Raleway"/>
              </a:rPr>
              <a:t>PM Joleen decided to add two more debugging sessions to the two that was already planned in order to fix all the bugs. </a:t>
            </a:r>
          </a:p>
        </p:txBody>
      </p:sp>
      <p:pic>
        <p:nvPicPr>
          <p:cNvPr id="1026" name="Picture 2" descr="Image result for number 1 and 2">
            <a:extLst>
              <a:ext uri="{FF2B5EF4-FFF2-40B4-BE49-F238E27FC236}">
                <a16:creationId xmlns:a16="http://schemas.microsoft.com/office/drawing/2014/main" id="{D9905D1A-5654-4B2E-AE20-1289A847EE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6667"/>
          <a:stretch/>
        </p:blipFill>
        <p:spPr bwMode="auto">
          <a:xfrm>
            <a:off x="2191570" y="5221726"/>
            <a:ext cx="2476500" cy="352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9555461"/>
      </p:ext>
    </p:extLst>
  </p:cSld>
  <p:clrMapOvr>
    <a:masterClrMapping/>
  </p:clrMapOvr>
  <p:transition spd="slow" advClick="0">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D63D9A-DEB5-4BA3-974C-D7EA1536F949}"/>
              </a:ext>
            </a:extLst>
          </p:cNvPr>
          <p:cNvSpPr>
            <a:spLocks noGrp="1"/>
          </p:cNvSpPr>
          <p:nvPr>
            <p:ph type="sldNum" sz="quarter" idx="12"/>
          </p:nvPr>
        </p:nvSpPr>
        <p:spPr/>
        <p:txBody>
          <a:bodyPr/>
          <a:lstStyle/>
          <a:p>
            <a:fld id="{48F63A3B-78C7-47BE-AE5E-E10140E04643}" type="slidenum">
              <a:rPr lang="en-US" smtClean="0"/>
              <a:t>26</a:t>
            </a:fld>
            <a:endParaRPr lang="en-US" dirty="0"/>
          </a:p>
        </p:txBody>
      </p:sp>
      <p:sp>
        <p:nvSpPr>
          <p:cNvPr id="58" name="TextBox 57">
            <a:extLst>
              <a:ext uri="{FF2B5EF4-FFF2-40B4-BE49-F238E27FC236}">
                <a16:creationId xmlns:a16="http://schemas.microsoft.com/office/drawing/2014/main" id="{E80C39A1-A327-4929-8747-2CF50F4B8D2A}"/>
              </a:ext>
            </a:extLst>
          </p:cNvPr>
          <p:cNvSpPr txBox="1"/>
          <p:nvPr/>
        </p:nvSpPr>
        <p:spPr>
          <a:xfrm>
            <a:off x="5495581" y="1147487"/>
            <a:ext cx="7296869" cy="1323439"/>
          </a:xfrm>
          <a:prstGeom prst="rect">
            <a:avLst/>
          </a:prstGeom>
          <a:noFill/>
        </p:spPr>
        <p:txBody>
          <a:bodyPr wrap="none" rtlCol="0">
            <a:spAutoFit/>
          </a:bodyPr>
          <a:lstStyle/>
          <a:p>
            <a:pPr algn="ctr"/>
            <a:r>
              <a:rPr lang="en-US" sz="8000" b="1" dirty="0">
                <a:solidFill>
                  <a:schemeClr val="tx2"/>
                </a:solidFill>
                <a:latin typeface="Montserrat" charset="0"/>
                <a:ea typeface="Montserrat" charset="0"/>
                <a:cs typeface="Montserrat" charset="0"/>
              </a:rPr>
              <a:t>Challenges faced</a:t>
            </a:r>
          </a:p>
        </p:txBody>
      </p:sp>
      <p:cxnSp>
        <p:nvCxnSpPr>
          <p:cNvPr id="62" name="Straight Connector 61">
            <a:extLst>
              <a:ext uri="{FF2B5EF4-FFF2-40B4-BE49-F238E27FC236}">
                <a16:creationId xmlns:a16="http://schemas.microsoft.com/office/drawing/2014/main" id="{6B4319EE-FDFA-417E-A6A3-BCF11BB18B65}"/>
              </a:ext>
            </a:extLst>
          </p:cNvPr>
          <p:cNvCxnSpPr>
            <a:cxnSpLocks/>
          </p:cNvCxnSpPr>
          <p:nvPr/>
        </p:nvCxnSpPr>
        <p:spPr>
          <a:xfrm>
            <a:off x="6042212" y="2470926"/>
            <a:ext cx="6257364"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6" name="Table 5">
            <a:extLst>
              <a:ext uri="{FF2B5EF4-FFF2-40B4-BE49-F238E27FC236}">
                <a16:creationId xmlns:a16="http://schemas.microsoft.com/office/drawing/2014/main" id="{E64F2CAF-D353-4894-8CEA-B927A88AAA0D}"/>
              </a:ext>
            </a:extLst>
          </p:cNvPr>
          <p:cNvGraphicFramePr>
            <a:graphicFrameLocks noGrp="1"/>
          </p:cNvGraphicFramePr>
          <p:nvPr>
            <p:extLst>
              <p:ext uri="{D42A27DB-BD31-4B8C-83A1-F6EECF244321}">
                <p14:modId xmlns:p14="http://schemas.microsoft.com/office/powerpoint/2010/main" val="456924312"/>
              </p:ext>
            </p:extLst>
          </p:nvPr>
        </p:nvGraphicFramePr>
        <p:xfrm>
          <a:off x="459377" y="3794365"/>
          <a:ext cx="17369245" cy="7680237"/>
        </p:xfrm>
        <a:graphic>
          <a:graphicData uri="http://schemas.openxmlformats.org/drawingml/2006/table">
            <a:tbl>
              <a:tblPr firstRow="1" bandRow="1">
                <a:tableStyleId>{5C22544A-7EE6-4342-B048-85BDC9FD1C3A}</a:tableStyleId>
              </a:tblPr>
              <a:tblGrid>
                <a:gridCol w="1485413">
                  <a:extLst>
                    <a:ext uri="{9D8B030D-6E8A-4147-A177-3AD203B41FA5}">
                      <a16:colId xmlns:a16="http://schemas.microsoft.com/office/drawing/2014/main" val="1359430584"/>
                    </a:ext>
                  </a:extLst>
                </a:gridCol>
                <a:gridCol w="6703066">
                  <a:extLst>
                    <a:ext uri="{9D8B030D-6E8A-4147-A177-3AD203B41FA5}">
                      <a16:colId xmlns:a16="http://schemas.microsoft.com/office/drawing/2014/main" val="2300899894"/>
                    </a:ext>
                  </a:extLst>
                </a:gridCol>
                <a:gridCol w="9180766">
                  <a:extLst>
                    <a:ext uri="{9D8B030D-6E8A-4147-A177-3AD203B41FA5}">
                      <a16:colId xmlns:a16="http://schemas.microsoft.com/office/drawing/2014/main" val="2936772446"/>
                    </a:ext>
                  </a:extLst>
                </a:gridCol>
              </a:tblGrid>
              <a:tr h="919757">
                <a:tc>
                  <a:txBody>
                    <a:bodyPr/>
                    <a:lstStyle/>
                    <a:p>
                      <a:pPr algn="ctr"/>
                      <a:r>
                        <a:rPr lang="en-SG" dirty="0"/>
                        <a:t>S/N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SG" dirty="0"/>
                        <a:t>ISSUE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SG" dirty="0"/>
                        <a:t>SOLUTION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880159055"/>
                  </a:ext>
                </a:extLst>
              </a:tr>
              <a:tr h="1649410">
                <a:tc>
                  <a:txBody>
                    <a:bodyPr/>
                    <a:lstStyle/>
                    <a:p>
                      <a:r>
                        <a:rPr lang="en-SG"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SG" dirty="0"/>
                        <a:t>Delay In logging information into bug metrics as it may disrupts the flow of iteration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SG" dirty="0"/>
                        <a:t>PM to remind team to consistently log any bugs they discovered during testing stages.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47387896"/>
                  </a:ext>
                </a:extLst>
              </a:tr>
              <a:tr h="1642880">
                <a:tc>
                  <a:txBody>
                    <a:bodyPr/>
                    <a:lstStyle/>
                    <a:p>
                      <a:r>
                        <a:rPr lang="en-SG"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SG" dirty="0"/>
                        <a:t>Time consuming to collate and update metrics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SG" dirty="0"/>
                        <a:t>PM is tasked to update the metrics and gather information from team members.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39356671"/>
                  </a:ext>
                </a:extLst>
              </a:tr>
              <a:tr h="1642880">
                <a:tc>
                  <a:txBody>
                    <a:bodyPr/>
                    <a:lstStyle/>
                    <a:p>
                      <a:r>
                        <a:rPr lang="en-SG"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SG" dirty="0"/>
                        <a:t>Too many unplanned tasks in iteration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SG" dirty="0"/>
                        <a:t>PM is to review the iteration schedule, deduct from buffer days and inform team.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08621196"/>
                  </a:ext>
                </a:extLst>
              </a:tr>
              <a:tr h="1642880">
                <a:tc>
                  <a:txBody>
                    <a:bodyPr/>
                    <a:lstStyle/>
                    <a:p>
                      <a:r>
                        <a:rPr lang="en-SG"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SG" dirty="0"/>
                        <a:t>Rescheduling tasks in next iteration due to spill overs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SG" dirty="0"/>
                        <a:t>PM is to estimate the amount of days required to complete spill over tasks and to reschedule tasks without disrupting the iteration flow.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17503294"/>
                  </a:ext>
                </a:extLst>
              </a:tr>
            </a:tbl>
          </a:graphicData>
        </a:graphic>
      </p:graphicFrame>
    </p:spTree>
    <p:extLst>
      <p:ext uri="{BB962C8B-B14F-4D97-AF65-F5344CB8AC3E}">
        <p14:creationId xmlns:p14="http://schemas.microsoft.com/office/powerpoint/2010/main" val="3295792411"/>
      </p:ext>
    </p:extLst>
  </p:cSld>
  <p:clrMapOvr>
    <a:masterClrMapping/>
  </p:clrMapOvr>
  <p:transition spd="slow" advClick="0">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4"/>
          </p:nvPr>
        </p:nvPicPr>
        <p:blipFill>
          <a:blip r:embed="rId3" cstate="email">
            <a:extLst>
              <a:ext uri="{28A0092B-C50C-407E-A947-70E740481C1C}">
                <a14:useLocalDpi xmlns:a14="http://schemas.microsoft.com/office/drawing/2010/main" val="0"/>
              </a:ext>
            </a:extLst>
          </a:blip>
          <a:srcRect t="7643" b="7643"/>
          <a:stretch>
            <a:fillRect/>
          </a:stretch>
        </p:blipFill>
        <p:spPr/>
      </p:pic>
      <p:sp>
        <p:nvSpPr>
          <p:cNvPr id="6" name="Rectangle 5"/>
          <p:cNvSpPr/>
          <p:nvPr/>
        </p:nvSpPr>
        <p:spPr>
          <a:xfrm>
            <a:off x="0" y="-1"/>
            <a:ext cx="18288000" cy="13715999"/>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Roboto Regular" charset="0"/>
            </a:endParaRPr>
          </a:p>
        </p:txBody>
      </p:sp>
      <p:sp>
        <p:nvSpPr>
          <p:cNvPr id="10" name="TextBox 9"/>
          <p:cNvSpPr txBox="1"/>
          <p:nvPr/>
        </p:nvSpPr>
        <p:spPr>
          <a:xfrm>
            <a:off x="4544304" y="7464761"/>
            <a:ext cx="9258925" cy="600293"/>
          </a:xfrm>
          <a:prstGeom prst="rect">
            <a:avLst/>
          </a:prstGeom>
          <a:noFill/>
        </p:spPr>
        <p:txBody>
          <a:bodyPr wrap="square" rtlCol="0">
            <a:spAutoFit/>
          </a:bodyPr>
          <a:lstStyle/>
          <a:p>
            <a:pPr algn="ctr"/>
            <a:r>
              <a:rPr lang="en-US" sz="3301" dirty="0">
                <a:solidFill>
                  <a:schemeClr val="tx2"/>
                </a:solidFill>
                <a:latin typeface="Raleway" charset="0"/>
                <a:ea typeface="Raleway" charset="0"/>
                <a:cs typeface="Raleway" charset="0"/>
              </a:rPr>
              <a:t>Usage Demonstration</a:t>
            </a:r>
          </a:p>
        </p:txBody>
      </p:sp>
      <p:sp>
        <p:nvSpPr>
          <p:cNvPr id="11" name="TextBox 10"/>
          <p:cNvSpPr txBox="1"/>
          <p:nvPr/>
        </p:nvSpPr>
        <p:spPr>
          <a:xfrm>
            <a:off x="7830088" y="5529949"/>
            <a:ext cx="2661306" cy="1824025"/>
          </a:xfrm>
          <a:prstGeom prst="rect">
            <a:avLst/>
          </a:prstGeom>
          <a:noFill/>
        </p:spPr>
        <p:txBody>
          <a:bodyPr wrap="none" rtlCol="0">
            <a:spAutoFit/>
          </a:bodyPr>
          <a:lstStyle/>
          <a:p>
            <a:pPr algn="ctr"/>
            <a:r>
              <a:rPr lang="en-US" sz="11253" b="1" dirty="0">
                <a:solidFill>
                  <a:schemeClr val="tx2"/>
                </a:solidFill>
                <a:latin typeface="Montserrat" charset="0"/>
                <a:ea typeface="Montserrat" charset="0"/>
                <a:cs typeface="Montserrat" charset="0"/>
              </a:rPr>
              <a:t>GIT</a:t>
            </a:r>
          </a:p>
        </p:txBody>
      </p:sp>
      <p:pic>
        <p:nvPicPr>
          <p:cNvPr id="7" name="Picture 6" descr="A close up of a sign&#10;&#10;Description generated with high confidence">
            <a:extLst>
              <a:ext uri="{FF2B5EF4-FFF2-40B4-BE49-F238E27FC236}">
                <a16:creationId xmlns:a16="http://schemas.microsoft.com/office/drawing/2014/main" id="{E7E35267-D1E7-427A-9405-E6BC53410FD7}"/>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181651" y="3605251"/>
            <a:ext cx="1924698" cy="1924698"/>
          </a:xfrm>
          <a:prstGeom prst="rect">
            <a:avLst/>
          </a:prstGeom>
        </p:spPr>
      </p:pic>
    </p:spTree>
    <p:extLst>
      <p:ext uri="{BB962C8B-B14F-4D97-AF65-F5344CB8AC3E}">
        <p14:creationId xmlns:p14="http://schemas.microsoft.com/office/powerpoint/2010/main" val="654102240"/>
      </p:ext>
    </p:extLst>
  </p:cSld>
  <p:clrMapOvr>
    <a:masterClrMapping/>
  </p:clrMapOvr>
  <p:transition spd="slow">
    <p:push dir="u"/>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D63D9A-DEB5-4BA3-974C-D7EA1536F949}"/>
              </a:ext>
            </a:extLst>
          </p:cNvPr>
          <p:cNvSpPr>
            <a:spLocks noGrp="1"/>
          </p:cNvSpPr>
          <p:nvPr>
            <p:ph type="sldNum" sz="quarter" idx="12"/>
          </p:nvPr>
        </p:nvSpPr>
        <p:spPr/>
        <p:txBody>
          <a:bodyPr/>
          <a:lstStyle/>
          <a:p>
            <a:fld id="{48F63A3B-78C7-47BE-AE5E-E10140E04643}" type="slidenum">
              <a:rPr lang="en-US" smtClean="0"/>
              <a:t>28</a:t>
            </a:fld>
            <a:endParaRPr lang="en-US" dirty="0"/>
          </a:p>
        </p:txBody>
      </p:sp>
      <p:sp>
        <p:nvSpPr>
          <p:cNvPr id="58" name="TextBox 57">
            <a:extLst>
              <a:ext uri="{FF2B5EF4-FFF2-40B4-BE49-F238E27FC236}">
                <a16:creationId xmlns:a16="http://schemas.microsoft.com/office/drawing/2014/main" id="{E80C39A1-A327-4929-8747-2CF50F4B8D2A}"/>
              </a:ext>
            </a:extLst>
          </p:cNvPr>
          <p:cNvSpPr txBox="1"/>
          <p:nvPr/>
        </p:nvSpPr>
        <p:spPr>
          <a:xfrm>
            <a:off x="6865192" y="1147487"/>
            <a:ext cx="4557658" cy="1323439"/>
          </a:xfrm>
          <a:prstGeom prst="rect">
            <a:avLst/>
          </a:prstGeom>
          <a:noFill/>
        </p:spPr>
        <p:txBody>
          <a:bodyPr wrap="none" rtlCol="0">
            <a:spAutoFit/>
          </a:bodyPr>
          <a:lstStyle/>
          <a:p>
            <a:pPr algn="ctr"/>
            <a:r>
              <a:rPr lang="en-US" sz="8000" b="1" dirty="0">
                <a:solidFill>
                  <a:schemeClr val="tx2"/>
                </a:solidFill>
                <a:latin typeface="Montserrat" charset="0"/>
                <a:ea typeface="Montserrat" charset="0"/>
                <a:cs typeface="Montserrat" charset="0"/>
              </a:rPr>
              <a:t>Use of GIT</a:t>
            </a:r>
            <a:endParaRPr lang="en-US" sz="7200" b="1" dirty="0">
              <a:solidFill>
                <a:schemeClr val="tx2"/>
              </a:solidFill>
              <a:latin typeface="Montserrat" charset="0"/>
              <a:ea typeface="Montserrat" charset="0"/>
              <a:cs typeface="Montserrat" charset="0"/>
            </a:endParaRPr>
          </a:p>
        </p:txBody>
      </p:sp>
      <p:cxnSp>
        <p:nvCxnSpPr>
          <p:cNvPr id="62" name="Straight Connector 61">
            <a:extLst>
              <a:ext uri="{FF2B5EF4-FFF2-40B4-BE49-F238E27FC236}">
                <a16:creationId xmlns:a16="http://schemas.microsoft.com/office/drawing/2014/main" id="{6B4319EE-FDFA-417E-A6A3-BCF11BB18B65}"/>
              </a:ext>
            </a:extLst>
          </p:cNvPr>
          <p:cNvCxnSpPr>
            <a:cxnSpLocks/>
          </p:cNvCxnSpPr>
          <p:nvPr/>
        </p:nvCxnSpPr>
        <p:spPr>
          <a:xfrm>
            <a:off x="6042212" y="2470926"/>
            <a:ext cx="6257364"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5" name="Chart 4">
            <a:extLst>
              <a:ext uri="{FF2B5EF4-FFF2-40B4-BE49-F238E27FC236}">
                <a16:creationId xmlns:a16="http://schemas.microsoft.com/office/drawing/2014/main" id="{7742699F-1706-45AD-9CFC-D16C1A754CCF}"/>
              </a:ext>
            </a:extLst>
          </p:cNvPr>
          <p:cNvGraphicFramePr/>
          <p:nvPr>
            <p:extLst>
              <p:ext uri="{D42A27DB-BD31-4B8C-83A1-F6EECF244321}">
                <p14:modId xmlns:p14="http://schemas.microsoft.com/office/powerpoint/2010/main" val="537904629"/>
              </p:ext>
            </p:extLst>
          </p:nvPr>
        </p:nvGraphicFramePr>
        <p:xfrm>
          <a:off x="2712720" y="3508188"/>
          <a:ext cx="12862560" cy="877731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93198403"/>
      </p:ext>
    </p:extLst>
  </p:cSld>
  <p:clrMapOvr>
    <a:masterClrMapping/>
  </p:clrMapOvr>
  <p:transition spd="slow" advClick="0">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4"/>
          </p:nvPr>
        </p:nvPicPr>
        <p:blipFill>
          <a:blip r:embed="rId3" cstate="email">
            <a:extLst>
              <a:ext uri="{28A0092B-C50C-407E-A947-70E740481C1C}">
                <a14:useLocalDpi xmlns:a14="http://schemas.microsoft.com/office/drawing/2010/main" val="0"/>
              </a:ext>
            </a:extLst>
          </a:blip>
          <a:srcRect t="7643" b="7643"/>
          <a:stretch>
            <a:fillRect/>
          </a:stretch>
        </p:blipFill>
        <p:spPr/>
      </p:pic>
      <p:sp>
        <p:nvSpPr>
          <p:cNvPr id="6" name="Rectangle 5"/>
          <p:cNvSpPr/>
          <p:nvPr/>
        </p:nvSpPr>
        <p:spPr>
          <a:xfrm>
            <a:off x="0" y="-1"/>
            <a:ext cx="18288000" cy="13715999"/>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Roboto Regular" charset="0"/>
            </a:endParaRPr>
          </a:p>
        </p:txBody>
      </p:sp>
      <p:sp>
        <p:nvSpPr>
          <p:cNvPr id="10" name="TextBox 9"/>
          <p:cNvSpPr txBox="1"/>
          <p:nvPr/>
        </p:nvSpPr>
        <p:spPr>
          <a:xfrm>
            <a:off x="4544304" y="7464761"/>
            <a:ext cx="9258925" cy="600293"/>
          </a:xfrm>
          <a:prstGeom prst="rect">
            <a:avLst/>
          </a:prstGeom>
          <a:noFill/>
        </p:spPr>
        <p:txBody>
          <a:bodyPr wrap="square" rtlCol="0">
            <a:spAutoFit/>
          </a:bodyPr>
          <a:lstStyle/>
          <a:p>
            <a:pPr algn="ctr"/>
            <a:r>
              <a:rPr lang="en-US" sz="3301" dirty="0">
                <a:solidFill>
                  <a:schemeClr val="tx2"/>
                </a:solidFill>
                <a:latin typeface="Raleway" charset="0"/>
                <a:ea typeface="Raleway" charset="0"/>
                <a:cs typeface="Raleway" charset="0"/>
              </a:rPr>
              <a:t>Expected Result</a:t>
            </a:r>
          </a:p>
        </p:txBody>
      </p:sp>
      <p:sp>
        <p:nvSpPr>
          <p:cNvPr id="11" name="TextBox 10"/>
          <p:cNvSpPr txBox="1"/>
          <p:nvPr/>
        </p:nvSpPr>
        <p:spPr>
          <a:xfrm>
            <a:off x="5140250" y="5529949"/>
            <a:ext cx="8040984" cy="1824025"/>
          </a:xfrm>
          <a:prstGeom prst="rect">
            <a:avLst/>
          </a:prstGeom>
          <a:noFill/>
        </p:spPr>
        <p:txBody>
          <a:bodyPr wrap="none" rtlCol="0">
            <a:spAutoFit/>
          </a:bodyPr>
          <a:lstStyle/>
          <a:p>
            <a:pPr algn="ctr"/>
            <a:r>
              <a:rPr lang="en-US" sz="11253" b="1" dirty="0">
                <a:solidFill>
                  <a:schemeClr val="tx2"/>
                </a:solidFill>
                <a:latin typeface="Montserrat" charset="0"/>
                <a:ea typeface="Montserrat" charset="0"/>
                <a:cs typeface="Montserrat" charset="0"/>
              </a:rPr>
              <a:t>Test Score</a:t>
            </a:r>
          </a:p>
        </p:txBody>
      </p:sp>
      <p:pic>
        <p:nvPicPr>
          <p:cNvPr id="7" name="Graphic 6">
            <a:extLst>
              <a:ext uri="{FF2B5EF4-FFF2-40B4-BE49-F238E27FC236}">
                <a16:creationId xmlns:a16="http://schemas.microsoft.com/office/drawing/2014/main" id="{01BA8B9A-5CEA-44B8-B353-B0C656B796F9}"/>
              </a:ext>
            </a:extLst>
          </p:cNvPr>
          <p:cNvPicPr>
            <a:picLocks noChangeAspect="1"/>
          </p:cNvPicPr>
          <p:nvPr/>
        </p:nvPicPr>
        <p:blipFill>
          <a:blip r:embed="rId4" cstate="email">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81000" y="3603949"/>
            <a:ext cx="1926000" cy="1926000"/>
          </a:xfrm>
          <a:prstGeom prst="rect">
            <a:avLst/>
          </a:prstGeom>
        </p:spPr>
      </p:pic>
    </p:spTree>
    <p:extLst>
      <p:ext uri="{BB962C8B-B14F-4D97-AF65-F5344CB8AC3E}">
        <p14:creationId xmlns:p14="http://schemas.microsoft.com/office/powerpoint/2010/main" val="1453863331"/>
      </p:ext>
    </p:extLst>
  </p:cSld>
  <p:clrMapOvr>
    <a:masterClrMapping/>
  </p:clrMapOvr>
  <p:transition spd="slow">
    <p:push dir="u"/>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40000"/>
          </a:schemeClr>
        </a:solidFill>
        <a:effectLst/>
      </p:bgPr>
    </p:bg>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4"/>
          </p:nvPr>
        </p:nvPicPr>
        <p:blipFill>
          <a:blip r:embed="rId3" cstate="email">
            <a:extLst>
              <a:ext uri="{28A0092B-C50C-407E-A947-70E740481C1C}">
                <a14:useLocalDpi xmlns:a14="http://schemas.microsoft.com/office/drawing/2010/main" val="0"/>
              </a:ext>
            </a:extLst>
          </a:blip>
          <a:srcRect l="5721" r="5721"/>
          <a:stretch>
            <a:fillRect/>
          </a:stretch>
        </p:blipFill>
        <p:spPr/>
      </p:pic>
      <p:sp>
        <p:nvSpPr>
          <p:cNvPr id="6" name="Rectangle 5"/>
          <p:cNvSpPr/>
          <p:nvPr/>
        </p:nvSpPr>
        <p:spPr>
          <a:xfrm>
            <a:off x="0" y="-1"/>
            <a:ext cx="18288000" cy="13715999"/>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1" dirty="0">
              <a:latin typeface="Roboto Regular" charset="0"/>
            </a:endParaRPr>
          </a:p>
        </p:txBody>
      </p:sp>
      <p:sp>
        <p:nvSpPr>
          <p:cNvPr id="2" name="Rectangle 1">
            <a:extLst>
              <a:ext uri="{FF2B5EF4-FFF2-40B4-BE49-F238E27FC236}">
                <a16:creationId xmlns:a16="http://schemas.microsoft.com/office/drawing/2014/main" id="{B3BBD353-C3D6-48F1-8770-4B17C5A113B0}"/>
              </a:ext>
            </a:extLst>
          </p:cNvPr>
          <p:cNvSpPr/>
          <p:nvPr/>
        </p:nvSpPr>
        <p:spPr>
          <a:xfrm>
            <a:off x="0" y="-71716"/>
            <a:ext cx="18288000"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p:cNvSpPr txBox="1"/>
          <p:nvPr/>
        </p:nvSpPr>
        <p:spPr>
          <a:xfrm>
            <a:off x="5585974" y="806535"/>
            <a:ext cx="7116051" cy="1824025"/>
          </a:xfrm>
          <a:prstGeom prst="rect">
            <a:avLst/>
          </a:prstGeom>
          <a:noFill/>
        </p:spPr>
        <p:txBody>
          <a:bodyPr wrap="none" rtlCol="0">
            <a:spAutoFit/>
          </a:bodyPr>
          <a:lstStyle/>
          <a:p>
            <a:pPr algn="ctr"/>
            <a:r>
              <a:rPr lang="en-US" sz="11253" b="1" dirty="0">
                <a:solidFill>
                  <a:schemeClr val="tx2"/>
                </a:solidFill>
                <a:latin typeface="Montserrat" charset="0"/>
                <a:ea typeface="Montserrat" charset="0"/>
                <a:cs typeface="Montserrat" charset="0"/>
              </a:rPr>
              <a:t>Contents</a:t>
            </a:r>
          </a:p>
        </p:txBody>
      </p:sp>
      <p:grpSp>
        <p:nvGrpSpPr>
          <p:cNvPr id="39" name="Group 38">
            <a:extLst>
              <a:ext uri="{FF2B5EF4-FFF2-40B4-BE49-F238E27FC236}">
                <a16:creationId xmlns:a16="http://schemas.microsoft.com/office/drawing/2014/main" id="{DE497929-A6CC-44C3-B133-B56B60CB5196}"/>
              </a:ext>
            </a:extLst>
          </p:cNvPr>
          <p:cNvGrpSpPr/>
          <p:nvPr/>
        </p:nvGrpSpPr>
        <p:grpSpPr>
          <a:xfrm>
            <a:off x="2066774" y="4443378"/>
            <a:ext cx="1924698" cy="2578696"/>
            <a:chOff x="2066774" y="4443378"/>
            <a:chExt cx="1924698" cy="2578696"/>
          </a:xfrm>
        </p:grpSpPr>
        <p:pic>
          <p:nvPicPr>
            <p:cNvPr id="5" name="Graphic 4">
              <a:extLst>
                <a:ext uri="{FF2B5EF4-FFF2-40B4-BE49-F238E27FC236}">
                  <a16:creationId xmlns:a16="http://schemas.microsoft.com/office/drawing/2014/main" id="{DD38837C-91BA-4AEC-B68F-3A7527C798E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66774" y="4443378"/>
              <a:ext cx="1924698" cy="1924698"/>
            </a:xfrm>
            <a:prstGeom prst="rect">
              <a:avLst/>
            </a:prstGeom>
          </p:spPr>
        </p:pic>
        <p:sp>
          <p:nvSpPr>
            <p:cNvPr id="9" name="TextBox 8">
              <a:extLst>
                <a:ext uri="{FF2B5EF4-FFF2-40B4-BE49-F238E27FC236}">
                  <a16:creationId xmlns:a16="http://schemas.microsoft.com/office/drawing/2014/main" id="{10F5995A-AE21-4E60-9BB7-7C24C98B3805}"/>
                </a:ext>
              </a:extLst>
            </p:cNvPr>
            <p:cNvSpPr txBox="1"/>
            <p:nvPr/>
          </p:nvSpPr>
          <p:spPr>
            <a:xfrm>
              <a:off x="2216240" y="6537198"/>
              <a:ext cx="1625766" cy="484876"/>
            </a:xfrm>
            <a:prstGeom prst="rect">
              <a:avLst/>
            </a:prstGeom>
            <a:noFill/>
          </p:spPr>
          <p:txBody>
            <a:bodyPr wrap="none" rtlCol="0">
              <a:spAutoFit/>
            </a:bodyPr>
            <a:lstStyle/>
            <a:p>
              <a:pPr algn="ctr"/>
              <a:r>
                <a:rPr lang="en-US" sz="2551" dirty="0">
                  <a:solidFill>
                    <a:schemeClr val="tx2"/>
                  </a:solidFill>
                  <a:latin typeface="Raleway" charset="0"/>
                  <a:ea typeface="Raleway" charset="0"/>
                  <a:cs typeface="Raleway" charset="0"/>
                </a:rPr>
                <a:t>Schedule</a:t>
              </a:r>
            </a:p>
          </p:txBody>
        </p:sp>
      </p:grpSp>
      <p:grpSp>
        <p:nvGrpSpPr>
          <p:cNvPr id="38" name="Group 37">
            <a:extLst>
              <a:ext uri="{FF2B5EF4-FFF2-40B4-BE49-F238E27FC236}">
                <a16:creationId xmlns:a16="http://schemas.microsoft.com/office/drawing/2014/main" id="{73D57B5E-938F-4FC0-A474-C5DAC3B3AB38}"/>
              </a:ext>
            </a:extLst>
          </p:cNvPr>
          <p:cNvGrpSpPr/>
          <p:nvPr/>
        </p:nvGrpSpPr>
        <p:grpSpPr>
          <a:xfrm>
            <a:off x="5870065" y="4443378"/>
            <a:ext cx="2398413" cy="2577394"/>
            <a:chOff x="5870065" y="4443378"/>
            <a:chExt cx="2398413" cy="2577394"/>
          </a:xfrm>
        </p:grpSpPr>
        <p:sp>
          <p:nvSpPr>
            <p:cNvPr id="20" name="TextBox 19">
              <a:extLst>
                <a:ext uri="{FF2B5EF4-FFF2-40B4-BE49-F238E27FC236}">
                  <a16:creationId xmlns:a16="http://schemas.microsoft.com/office/drawing/2014/main" id="{12F33094-7C5F-4F98-BB8E-84FB632CFEAD}"/>
                </a:ext>
              </a:extLst>
            </p:cNvPr>
            <p:cNvSpPr txBox="1"/>
            <p:nvPr/>
          </p:nvSpPr>
          <p:spPr>
            <a:xfrm>
              <a:off x="5870065" y="6535896"/>
              <a:ext cx="2398413" cy="484876"/>
            </a:xfrm>
            <a:prstGeom prst="rect">
              <a:avLst/>
            </a:prstGeom>
            <a:noFill/>
          </p:spPr>
          <p:txBody>
            <a:bodyPr wrap="none" rtlCol="0">
              <a:spAutoFit/>
            </a:bodyPr>
            <a:lstStyle/>
            <a:p>
              <a:pPr algn="ctr"/>
              <a:r>
                <a:rPr lang="en-US" sz="2551" dirty="0">
                  <a:solidFill>
                    <a:schemeClr val="tx2"/>
                  </a:solidFill>
                  <a:latin typeface="Raleway" charset="0"/>
                  <a:ea typeface="Raleway" charset="0"/>
                  <a:cs typeface="Raleway" charset="0"/>
                </a:rPr>
                <a:t>Improvements</a:t>
              </a:r>
            </a:p>
          </p:txBody>
        </p:sp>
        <p:pic>
          <p:nvPicPr>
            <p:cNvPr id="8" name="Graphic 7">
              <a:extLst>
                <a:ext uri="{FF2B5EF4-FFF2-40B4-BE49-F238E27FC236}">
                  <a16:creationId xmlns:a16="http://schemas.microsoft.com/office/drawing/2014/main" id="{A6EDD949-5FAD-417D-A16E-9C1C91E6AA91}"/>
                </a:ext>
              </a:extLst>
            </p:cNvPr>
            <p:cNvPicPr>
              <a:picLocks noChangeAspect="1"/>
            </p:cNvPicPr>
            <p:nvPr/>
          </p:nvPicPr>
          <p:blipFill>
            <a:blip r:embed="rId6" cstate="email">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9313" y="4443378"/>
              <a:ext cx="1924699" cy="1924699"/>
            </a:xfrm>
            <a:prstGeom prst="rect">
              <a:avLst/>
            </a:prstGeom>
          </p:spPr>
        </p:pic>
      </p:grpSp>
      <p:grpSp>
        <p:nvGrpSpPr>
          <p:cNvPr id="37" name="Group 36">
            <a:extLst>
              <a:ext uri="{FF2B5EF4-FFF2-40B4-BE49-F238E27FC236}">
                <a16:creationId xmlns:a16="http://schemas.microsoft.com/office/drawing/2014/main" id="{7B8AA077-0452-42A6-A653-E919A0896AF4}"/>
              </a:ext>
            </a:extLst>
          </p:cNvPr>
          <p:cNvGrpSpPr/>
          <p:nvPr/>
        </p:nvGrpSpPr>
        <p:grpSpPr>
          <a:xfrm>
            <a:off x="9702597" y="4443378"/>
            <a:ext cx="2823210" cy="2657058"/>
            <a:chOff x="9702597" y="4443378"/>
            <a:chExt cx="2823210" cy="2657058"/>
          </a:xfrm>
        </p:grpSpPr>
        <p:sp>
          <p:nvSpPr>
            <p:cNvPr id="19" name="TextBox 18">
              <a:extLst>
                <a:ext uri="{FF2B5EF4-FFF2-40B4-BE49-F238E27FC236}">
                  <a16:creationId xmlns:a16="http://schemas.microsoft.com/office/drawing/2014/main" id="{D7FDC201-CD87-403C-B654-7F9EA5BAF8AC}"/>
                </a:ext>
              </a:extLst>
            </p:cNvPr>
            <p:cNvSpPr txBox="1"/>
            <p:nvPr/>
          </p:nvSpPr>
          <p:spPr>
            <a:xfrm>
              <a:off x="9702597" y="6615560"/>
              <a:ext cx="2823210" cy="484876"/>
            </a:xfrm>
            <a:prstGeom prst="rect">
              <a:avLst/>
            </a:prstGeom>
            <a:noFill/>
          </p:spPr>
          <p:txBody>
            <a:bodyPr wrap="none" rtlCol="0">
              <a:spAutoFit/>
            </a:bodyPr>
            <a:lstStyle/>
            <a:p>
              <a:pPr algn="ctr"/>
              <a:r>
                <a:rPr lang="en-US" sz="2551" dirty="0">
                  <a:solidFill>
                    <a:schemeClr val="tx2"/>
                  </a:solidFill>
                  <a:latin typeface="Raleway" charset="0"/>
                  <a:ea typeface="Raleway" charset="0"/>
                  <a:cs typeface="Raleway" charset="0"/>
                </a:rPr>
                <a:t>Work Breakdown</a:t>
              </a:r>
            </a:p>
          </p:txBody>
        </p:sp>
        <p:pic>
          <p:nvPicPr>
            <p:cNvPr id="22" name="Graphic 21">
              <a:extLst>
                <a:ext uri="{FF2B5EF4-FFF2-40B4-BE49-F238E27FC236}">
                  <a16:creationId xmlns:a16="http://schemas.microsoft.com/office/drawing/2014/main" id="{C9BC50FD-0409-479E-95F0-BFA6D80E3AEA}"/>
                </a:ext>
              </a:extLst>
            </p:cNvPr>
            <p:cNvPicPr>
              <a:picLocks noChangeAspect="1"/>
            </p:cNvPicPr>
            <p:nvPr/>
          </p:nvPicPr>
          <p:blipFill>
            <a:blip r:embed="rId8" cstate="email">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51853" y="4443378"/>
              <a:ext cx="1924699" cy="1924699"/>
            </a:xfrm>
            <a:prstGeom prst="rect">
              <a:avLst/>
            </a:prstGeom>
          </p:spPr>
        </p:pic>
      </p:grpSp>
      <p:grpSp>
        <p:nvGrpSpPr>
          <p:cNvPr id="36" name="Group 35">
            <a:extLst>
              <a:ext uri="{FF2B5EF4-FFF2-40B4-BE49-F238E27FC236}">
                <a16:creationId xmlns:a16="http://schemas.microsoft.com/office/drawing/2014/main" id="{6377F449-8B94-4486-8709-82DEB7BB9662}"/>
              </a:ext>
            </a:extLst>
          </p:cNvPr>
          <p:cNvGrpSpPr/>
          <p:nvPr/>
        </p:nvGrpSpPr>
        <p:grpSpPr>
          <a:xfrm>
            <a:off x="14194393" y="4443378"/>
            <a:ext cx="1924699" cy="2577394"/>
            <a:chOff x="14194393" y="4443378"/>
            <a:chExt cx="1924699" cy="2577394"/>
          </a:xfrm>
        </p:grpSpPr>
        <p:sp>
          <p:nvSpPr>
            <p:cNvPr id="17" name="TextBox 16">
              <a:extLst>
                <a:ext uri="{FF2B5EF4-FFF2-40B4-BE49-F238E27FC236}">
                  <a16:creationId xmlns:a16="http://schemas.microsoft.com/office/drawing/2014/main" id="{50A914F0-1AA1-482D-9217-C7F0022125F9}"/>
                </a:ext>
              </a:extLst>
            </p:cNvPr>
            <p:cNvSpPr txBox="1"/>
            <p:nvPr/>
          </p:nvSpPr>
          <p:spPr>
            <a:xfrm>
              <a:off x="14508167" y="6535896"/>
              <a:ext cx="1297150" cy="484876"/>
            </a:xfrm>
            <a:prstGeom prst="rect">
              <a:avLst/>
            </a:prstGeom>
            <a:noFill/>
          </p:spPr>
          <p:txBody>
            <a:bodyPr wrap="none" rtlCol="0">
              <a:spAutoFit/>
            </a:bodyPr>
            <a:lstStyle/>
            <a:p>
              <a:pPr algn="ctr"/>
              <a:r>
                <a:rPr lang="en-US" sz="2551" dirty="0">
                  <a:solidFill>
                    <a:schemeClr val="tx2"/>
                  </a:solidFill>
                  <a:latin typeface="Raleway" charset="0"/>
                  <a:ea typeface="Raleway" charset="0"/>
                  <a:cs typeface="Raleway" charset="0"/>
                </a:rPr>
                <a:t>Metrics</a:t>
              </a:r>
            </a:p>
          </p:txBody>
        </p:sp>
        <p:pic>
          <p:nvPicPr>
            <p:cNvPr id="24" name="Graphic 23">
              <a:extLst>
                <a:ext uri="{FF2B5EF4-FFF2-40B4-BE49-F238E27FC236}">
                  <a16:creationId xmlns:a16="http://schemas.microsoft.com/office/drawing/2014/main" id="{29589F09-3FA1-4AD1-9E5F-CD2854B1EA4A}"/>
                </a:ext>
              </a:extLst>
            </p:cNvPr>
            <p:cNvPicPr>
              <a:picLocks noChangeAspect="1"/>
            </p:cNvPicPr>
            <p:nvPr/>
          </p:nvPicPr>
          <p:blipFill>
            <a:blip r:embed="rId10" cstate="email">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194393" y="4443378"/>
              <a:ext cx="1924699" cy="1924699"/>
            </a:xfrm>
            <a:prstGeom prst="rect">
              <a:avLst/>
            </a:prstGeom>
          </p:spPr>
        </p:pic>
      </p:grpSp>
      <p:grpSp>
        <p:nvGrpSpPr>
          <p:cNvPr id="42" name="Group 41">
            <a:extLst>
              <a:ext uri="{FF2B5EF4-FFF2-40B4-BE49-F238E27FC236}">
                <a16:creationId xmlns:a16="http://schemas.microsoft.com/office/drawing/2014/main" id="{CE94E142-A41E-45CC-A2DF-0323336B0185}"/>
              </a:ext>
            </a:extLst>
          </p:cNvPr>
          <p:cNvGrpSpPr/>
          <p:nvPr/>
        </p:nvGrpSpPr>
        <p:grpSpPr>
          <a:xfrm>
            <a:off x="10194533" y="9406686"/>
            <a:ext cx="1933607" cy="2405254"/>
            <a:chOff x="10194533" y="9406686"/>
            <a:chExt cx="1933607" cy="2405254"/>
          </a:xfrm>
        </p:grpSpPr>
        <p:sp>
          <p:nvSpPr>
            <p:cNvPr id="14" name="TextBox 13">
              <a:extLst>
                <a:ext uri="{FF2B5EF4-FFF2-40B4-BE49-F238E27FC236}">
                  <a16:creationId xmlns:a16="http://schemas.microsoft.com/office/drawing/2014/main" id="{7F63705C-278D-4E9F-9F6E-A0F6EE510746}"/>
                </a:ext>
              </a:extLst>
            </p:cNvPr>
            <p:cNvSpPr txBox="1"/>
            <p:nvPr/>
          </p:nvSpPr>
          <p:spPr>
            <a:xfrm>
              <a:off x="10194533" y="11327064"/>
              <a:ext cx="1830950" cy="484876"/>
            </a:xfrm>
            <a:prstGeom prst="rect">
              <a:avLst/>
            </a:prstGeom>
            <a:noFill/>
          </p:spPr>
          <p:txBody>
            <a:bodyPr wrap="none" rtlCol="0">
              <a:spAutoFit/>
            </a:bodyPr>
            <a:lstStyle/>
            <a:p>
              <a:pPr algn="ctr"/>
              <a:r>
                <a:rPr lang="en-US" sz="2551" dirty="0">
                  <a:solidFill>
                    <a:schemeClr val="tx2"/>
                  </a:solidFill>
                  <a:latin typeface="Raleway" charset="0"/>
                  <a:ea typeface="Raleway" charset="0"/>
                  <a:cs typeface="Raleway" charset="0"/>
                </a:rPr>
                <a:t>Server Info</a:t>
              </a:r>
            </a:p>
          </p:txBody>
        </p:sp>
        <p:pic>
          <p:nvPicPr>
            <p:cNvPr id="26" name="Graphic 25">
              <a:extLst>
                <a:ext uri="{FF2B5EF4-FFF2-40B4-BE49-F238E27FC236}">
                  <a16:creationId xmlns:a16="http://schemas.microsoft.com/office/drawing/2014/main" id="{2415D005-F9C5-4503-90E1-C44350221E3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203441" y="9406686"/>
              <a:ext cx="1924699" cy="1924699"/>
            </a:xfrm>
            <a:prstGeom prst="rect">
              <a:avLst/>
            </a:prstGeom>
          </p:spPr>
        </p:pic>
      </p:grpSp>
      <p:grpSp>
        <p:nvGrpSpPr>
          <p:cNvPr id="41" name="Group 40">
            <a:extLst>
              <a:ext uri="{FF2B5EF4-FFF2-40B4-BE49-F238E27FC236}">
                <a16:creationId xmlns:a16="http://schemas.microsoft.com/office/drawing/2014/main" id="{59BE21B1-E3B3-41D8-835D-66AC73406C24}"/>
              </a:ext>
            </a:extLst>
          </p:cNvPr>
          <p:cNvGrpSpPr/>
          <p:nvPr/>
        </p:nvGrpSpPr>
        <p:grpSpPr>
          <a:xfrm>
            <a:off x="6159860" y="9405385"/>
            <a:ext cx="1926000" cy="2413752"/>
            <a:chOff x="6159860" y="9405385"/>
            <a:chExt cx="1926000" cy="2413752"/>
          </a:xfrm>
        </p:grpSpPr>
        <p:sp>
          <p:nvSpPr>
            <p:cNvPr id="16" name="TextBox 15">
              <a:extLst>
                <a:ext uri="{FF2B5EF4-FFF2-40B4-BE49-F238E27FC236}">
                  <a16:creationId xmlns:a16="http://schemas.microsoft.com/office/drawing/2014/main" id="{AB04E3F0-5DA7-43C1-BB25-84302076D56D}"/>
                </a:ext>
              </a:extLst>
            </p:cNvPr>
            <p:cNvSpPr txBox="1"/>
            <p:nvPr/>
          </p:nvSpPr>
          <p:spPr>
            <a:xfrm>
              <a:off x="6218756" y="11334261"/>
              <a:ext cx="1806906" cy="484876"/>
            </a:xfrm>
            <a:prstGeom prst="rect">
              <a:avLst/>
            </a:prstGeom>
            <a:noFill/>
          </p:spPr>
          <p:txBody>
            <a:bodyPr wrap="none" rtlCol="0">
              <a:spAutoFit/>
            </a:bodyPr>
            <a:lstStyle/>
            <a:p>
              <a:pPr algn="ctr"/>
              <a:r>
                <a:rPr lang="en-US" sz="2551" dirty="0">
                  <a:solidFill>
                    <a:schemeClr val="tx2"/>
                  </a:solidFill>
                  <a:latin typeface="Raleway" charset="0"/>
                  <a:ea typeface="Raleway" charset="0"/>
                  <a:cs typeface="Raleway" charset="0"/>
                </a:rPr>
                <a:t>Test Score</a:t>
              </a:r>
            </a:p>
          </p:txBody>
        </p:sp>
        <p:pic>
          <p:nvPicPr>
            <p:cNvPr id="28" name="Graphic 27">
              <a:extLst>
                <a:ext uri="{FF2B5EF4-FFF2-40B4-BE49-F238E27FC236}">
                  <a16:creationId xmlns:a16="http://schemas.microsoft.com/office/drawing/2014/main" id="{1267AA0D-6F32-413C-96D9-C80A50BAA26B}"/>
                </a:ext>
              </a:extLst>
            </p:cNvPr>
            <p:cNvPicPr>
              <a:picLocks noChangeAspect="1"/>
            </p:cNvPicPr>
            <p:nvPr/>
          </p:nvPicPr>
          <p:blipFill>
            <a:blip r:embed="rId14" cstate="email">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159860" y="9405385"/>
              <a:ext cx="1926000" cy="1926000"/>
            </a:xfrm>
            <a:prstGeom prst="rect">
              <a:avLst/>
            </a:prstGeom>
          </p:spPr>
        </p:pic>
      </p:grpSp>
      <p:grpSp>
        <p:nvGrpSpPr>
          <p:cNvPr id="40" name="Group 39">
            <a:extLst>
              <a:ext uri="{FF2B5EF4-FFF2-40B4-BE49-F238E27FC236}">
                <a16:creationId xmlns:a16="http://schemas.microsoft.com/office/drawing/2014/main" id="{AADD9E3D-5FC9-43DA-BAE2-600427050D8E}"/>
              </a:ext>
            </a:extLst>
          </p:cNvPr>
          <p:cNvGrpSpPr/>
          <p:nvPr/>
        </p:nvGrpSpPr>
        <p:grpSpPr>
          <a:xfrm>
            <a:off x="2117581" y="9406687"/>
            <a:ext cx="1924698" cy="2409574"/>
            <a:chOff x="2117581" y="9406687"/>
            <a:chExt cx="1924698" cy="2409574"/>
          </a:xfrm>
        </p:grpSpPr>
        <p:sp>
          <p:nvSpPr>
            <p:cNvPr id="18" name="TextBox 17">
              <a:extLst>
                <a:ext uri="{FF2B5EF4-FFF2-40B4-BE49-F238E27FC236}">
                  <a16:creationId xmlns:a16="http://schemas.microsoft.com/office/drawing/2014/main" id="{54924689-B15B-46A3-BD52-345DB10EA0D1}"/>
                </a:ext>
              </a:extLst>
            </p:cNvPr>
            <p:cNvSpPr txBox="1"/>
            <p:nvPr/>
          </p:nvSpPr>
          <p:spPr>
            <a:xfrm>
              <a:off x="2196041" y="11331385"/>
              <a:ext cx="1760418" cy="484876"/>
            </a:xfrm>
            <a:prstGeom prst="rect">
              <a:avLst/>
            </a:prstGeom>
            <a:noFill/>
          </p:spPr>
          <p:txBody>
            <a:bodyPr wrap="none" rtlCol="0">
              <a:spAutoFit/>
            </a:bodyPr>
            <a:lstStyle/>
            <a:p>
              <a:pPr algn="ctr"/>
              <a:r>
                <a:rPr lang="en-US" sz="2551" dirty="0">
                  <a:solidFill>
                    <a:schemeClr val="tx2"/>
                  </a:solidFill>
                  <a:latin typeface="Raleway" charset="0"/>
                  <a:ea typeface="Raleway" charset="0"/>
                  <a:cs typeface="Raleway" charset="0"/>
                </a:rPr>
                <a:t>GIT Usage</a:t>
              </a:r>
            </a:p>
          </p:txBody>
        </p:sp>
        <p:pic>
          <p:nvPicPr>
            <p:cNvPr id="30" name="Picture 29" descr="A close up of a sign&#10;&#10;Description generated with high confidence">
              <a:extLst>
                <a:ext uri="{FF2B5EF4-FFF2-40B4-BE49-F238E27FC236}">
                  <a16:creationId xmlns:a16="http://schemas.microsoft.com/office/drawing/2014/main" id="{34C2F16B-D770-42C4-948F-BB3DEB38379B}"/>
                </a:ext>
              </a:extLst>
            </p:cNvPr>
            <p:cNvPicPr>
              <a:picLocks noChangeAspect="1"/>
            </p:cNvPicPr>
            <p:nvPr/>
          </p:nvPicPr>
          <p:blipFill>
            <a:blip r:embed="rId16" cstate="email">
              <a:extLst>
                <a:ext uri="{28A0092B-C50C-407E-A947-70E740481C1C}">
                  <a14:useLocalDpi xmlns:a14="http://schemas.microsoft.com/office/drawing/2010/main" val="0"/>
                </a:ext>
              </a:extLst>
            </a:blip>
            <a:stretch>
              <a:fillRect/>
            </a:stretch>
          </p:blipFill>
          <p:spPr>
            <a:xfrm>
              <a:off x="2117581" y="9406687"/>
              <a:ext cx="1924698" cy="1924698"/>
            </a:xfrm>
            <a:prstGeom prst="rect">
              <a:avLst/>
            </a:prstGeom>
          </p:spPr>
        </p:pic>
      </p:grpSp>
      <p:grpSp>
        <p:nvGrpSpPr>
          <p:cNvPr id="43" name="Group 42">
            <a:extLst>
              <a:ext uri="{FF2B5EF4-FFF2-40B4-BE49-F238E27FC236}">
                <a16:creationId xmlns:a16="http://schemas.microsoft.com/office/drawing/2014/main" id="{2CF79C70-1D0A-4DBE-9BCC-8C2364A3DA9D}"/>
              </a:ext>
            </a:extLst>
          </p:cNvPr>
          <p:cNvGrpSpPr/>
          <p:nvPr/>
        </p:nvGrpSpPr>
        <p:grpSpPr>
          <a:xfrm>
            <a:off x="13809257" y="9406685"/>
            <a:ext cx="2694969" cy="2405255"/>
            <a:chOff x="13809257" y="9406685"/>
            <a:chExt cx="2694969" cy="2405255"/>
          </a:xfrm>
        </p:grpSpPr>
        <p:sp>
          <p:nvSpPr>
            <p:cNvPr id="15" name="TextBox 14">
              <a:extLst>
                <a:ext uri="{FF2B5EF4-FFF2-40B4-BE49-F238E27FC236}">
                  <a16:creationId xmlns:a16="http://schemas.microsoft.com/office/drawing/2014/main" id="{02834955-2567-4AA2-9DEE-0FBC019543D7}"/>
                </a:ext>
              </a:extLst>
            </p:cNvPr>
            <p:cNvSpPr txBox="1"/>
            <p:nvPr/>
          </p:nvSpPr>
          <p:spPr>
            <a:xfrm>
              <a:off x="13809257" y="11327064"/>
              <a:ext cx="2694969" cy="484876"/>
            </a:xfrm>
            <a:prstGeom prst="rect">
              <a:avLst/>
            </a:prstGeom>
            <a:noFill/>
          </p:spPr>
          <p:txBody>
            <a:bodyPr wrap="none" rtlCol="0">
              <a:spAutoFit/>
            </a:bodyPr>
            <a:lstStyle/>
            <a:p>
              <a:pPr algn="ctr"/>
              <a:r>
                <a:rPr lang="en-US" sz="2551" dirty="0">
                  <a:solidFill>
                    <a:schemeClr val="tx2"/>
                  </a:solidFill>
                  <a:latin typeface="Raleway" charset="0"/>
                  <a:ea typeface="Raleway" charset="0"/>
                  <a:cs typeface="Raleway" charset="0"/>
                </a:rPr>
                <a:t>Main Takeaways</a:t>
              </a:r>
            </a:p>
          </p:txBody>
        </p:sp>
        <p:pic>
          <p:nvPicPr>
            <p:cNvPr id="32" name="Graphic 31">
              <a:extLst>
                <a:ext uri="{FF2B5EF4-FFF2-40B4-BE49-F238E27FC236}">
                  <a16:creationId xmlns:a16="http://schemas.microsoft.com/office/drawing/2014/main" id="{95782676-C7BB-4853-9637-9FA721145758}"/>
                </a:ext>
              </a:extLst>
            </p:cNvPr>
            <p:cNvPicPr>
              <a:picLocks noChangeAspect="1"/>
            </p:cNvPicPr>
            <p:nvPr/>
          </p:nvPicPr>
          <p:blipFill>
            <a:blip r:embed="rId17" cstate="email">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4245721" y="9406685"/>
              <a:ext cx="1924700" cy="1924700"/>
            </a:xfrm>
            <a:prstGeom prst="rect">
              <a:avLst/>
            </a:prstGeom>
          </p:spPr>
        </p:pic>
      </p:grpSp>
    </p:spTree>
    <p:extLst>
      <p:ext uri="{BB962C8B-B14F-4D97-AF65-F5344CB8AC3E}">
        <p14:creationId xmlns:p14="http://schemas.microsoft.com/office/powerpoint/2010/main" val="354614732"/>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anim calcmode="lin" valueType="num">
                                      <p:cBhvr>
                                        <p:cTn id="8" dur="500" fill="hold"/>
                                        <p:tgtEl>
                                          <p:spTgt spid="39"/>
                                        </p:tgtEl>
                                        <p:attrNameLst>
                                          <p:attrName>ppt_x</p:attrName>
                                        </p:attrNameLst>
                                      </p:cBhvr>
                                      <p:tavLst>
                                        <p:tav tm="0">
                                          <p:val>
                                            <p:strVal val="#ppt_x"/>
                                          </p:val>
                                        </p:tav>
                                        <p:tav tm="100000">
                                          <p:val>
                                            <p:strVal val="#ppt_x"/>
                                          </p:val>
                                        </p:tav>
                                      </p:tavLst>
                                    </p:anim>
                                    <p:anim calcmode="lin" valueType="num">
                                      <p:cBhvr>
                                        <p:cTn id="9" dur="500" fill="hold"/>
                                        <p:tgtEl>
                                          <p:spTgt spid="3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anim calcmode="lin" valueType="num">
                                      <p:cBhvr>
                                        <p:cTn id="14" dur="500" fill="hold"/>
                                        <p:tgtEl>
                                          <p:spTgt spid="38"/>
                                        </p:tgtEl>
                                        <p:attrNameLst>
                                          <p:attrName>ppt_x</p:attrName>
                                        </p:attrNameLst>
                                      </p:cBhvr>
                                      <p:tavLst>
                                        <p:tav tm="0">
                                          <p:val>
                                            <p:strVal val="#ppt_x"/>
                                          </p:val>
                                        </p:tav>
                                        <p:tav tm="100000">
                                          <p:val>
                                            <p:strVal val="#ppt_x"/>
                                          </p:val>
                                        </p:tav>
                                      </p:tavLst>
                                    </p:anim>
                                    <p:anim calcmode="lin" valueType="num">
                                      <p:cBhvr>
                                        <p:cTn id="15" dur="500" fill="hold"/>
                                        <p:tgtEl>
                                          <p:spTgt spid="38"/>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anim calcmode="lin" valueType="num">
                                      <p:cBhvr>
                                        <p:cTn id="20" dur="500" fill="hold"/>
                                        <p:tgtEl>
                                          <p:spTgt spid="37"/>
                                        </p:tgtEl>
                                        <p:attrNameLst>
                                          <p:attrName>ppt_x</p:attrName>
                                        </p:attrNameLst>
                                      </p:cBhvr>
                                      <p:tavLst>
                                        <p:tav tm="0">
                                          <p:val>
                                            <p:strVal val="#ppt_x"/>
                                          </p:val>
                                        </p:tav>
                                        <p:tav tm="100000">
                                          <p:val>
                                            <p:strVal val="#ppt_x"/>
                                          </p:val>
                                        </p:tav>
                                      </p:tavLst>
                                    </p:anim>
                                    <p:anim calcmode="lin" valueType="num">
                                      <p:cBhvr>
                                        <p:cTn id="21" dur="500" fill="hold"/>
                                        <p:tgtEl>
                                          <p:spTgt spid="37"/>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anim calcmode="lin" valueType="num">
                                      <p:cBhvr>
                                        <p:cTn id="26" dur="500" fill="hold"/>
                                        <p:tgtEl>
                                          <p:spTgt spid="36"/>
                                        </p:tgtEl>
                                        <p:attrNameLst>
                                          <p:attrName>ppt_x</p:attrName>
                                        </p:attrNameLst>
                                      </p:cBhvr>
                                      <p:tavLst>
                                        <p:tav tm="0">
                                          <p:val>
                                            <p:strVal val="#ppt_x"/>
                                          </p:val>
                                        </p:tav>
                                        <p:tav tm="100000">
                                          <p:val>
                                            <p:strVal val="#ppt_x"/>
                                          </p:val>
                                        </p:tav>
                                      </p:tavLst>
                                    </p:anim>
                                    <p:anim calcmode="lin" valueType="num">
                                      <p:cBhvr>
                                        <p:cTn id="27" dur="500" fill="hold"/>
                                        <p:tgtEl>
                                          <p:spTgt spid="36"/>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nodeType="after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anim calcmode="lin" valueType="num">
                                      <p:cBhvr>
                                        <p:cTn id="32" dur="500" fill="hold"/>
                                        <p:tgtEl>
                                          <p:spTgt spid="40"/>
                                        </p:tgtEl>
                                        <p:attrNameLst>
                                          <p:attrName>ppt_x</p:attrName>
                                        </p:attrNameLst>
                                      </p:cBhvr>
                                      <p:tavLst>
                                        <p:tav tm="0">
                                          <p:val>
                                            <p:strVal val="#ppt_x"/>
                                          </p:val>
                                        </p:tav>
                                        <p:tav tm="100000">
                                          <p:val>
                                            <p:strVal val="#ppt_x"/>
                                          </p:val>
                                        </p:tav>
                                      </p:tavLst>
                                    </p:anim>
                                    <p:anim calcmode="lin" valueType="num">
                                      <p:cBhvr>
                                        <p:cTn id="33" dur="500" fill="hold"/>
                                        <p:tgtEl>
                                          <p:spTgt spid="40"/>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nodeType="after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anim calcmode="lin" valueType="num">
                                      <p:cBhvr>
                                        <p:cTn id="38" dur="500" fill="hold"/>
                                        <p:tgtEl>
                                          <p:spTgt spid="41"/>
                                        </p:tgtEl>
                                        <p:attrNameLst>
                                          <p:attrName>ppt_x</p:attrName>
                                        </p:attrNameLst>
                                      </p:cBhvr>
                                      <p:tavLst>
                                        <p:tav tm="0">
                                          <p:val>
                                            <p:strVal val="#ppt_x"/>
                                          </p:val>
                                        </p:tav>
                                        <p:tav tm="100000">
                                          <p:val>
                                            <p:strVal val="#ppt_x"/>
                                          </p:val>
                                        </p:tav>
                                      </p:tavLst>
                                    </p:anim>
                                    <p:anim calcmode="lin" valueType="num">
                                      <p:cBhvr>
                                        <p:cTn id="39" dur="500" fill="hold"/>
                                        <p:tgtEl>
                                          <p:spTgt spid="41"/>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2" presetClass="entr" presetSubtype="0" fill="hold" nodeType="after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anim calcmode="lin" valueType="num">
                                      <p:cBhvr>
                                        <p:cTn id="44" dur="500" fill="hold"/>
                                        <p:tgtEl>
                                          <p:spTgt spid="42"/>
                                        </p:tgtEl>
                                        <p:attrNameLst>
                                          <p:attrName>ppt_x</p:attrName>
                                        </p:attrNameLst>
                                      </p:cBhvr>
                                      <p:tavLst>
                                        <p:tav tm="0">
                                          <p:val>
                                            <p:strVal val="#ppt_x"/>
                                          </p:val>
                                        </p:tav>
                                        <p:tav tm="100000">
                                          <p:val>
                                            <p:strVal val="#ppt_x"/>
                                          </p:val>
                                        </p:tav>
                                      </p:tavLst>
                                    </p:anim>
                                    <p:anim calcmode="lin" valueType="num">
                                      <p:cBhvr>
                                        <p:cTn id="45" dur="500" fill="hold"/>
                                        <p:tgtEl>
                                          <p:spTgt spid="42"/>
                                        </p:tgtEl>
                                        <p:attrNameLst>
                                          <p:attrName>ppt_y</p:attrName>
                                        </p:attrNameLst>
                                      </p:cBhvr>
                                      <p:tavLst>
                                        <p:tav tm="0">
                                          <p:val>
                                            <p:strVal val="#ppt_y+.1"/>
                                          </p:val>
                                        </p:tav>
                                        <p:tav tm="100000">
                                          <p:val>
                                            <p:strVal val="#ppt_y"/>
                                          </p:val>
                                        </p:tav>
                                      </p:tavLst>
                                    </p:anim>
                                  </p:childTnLst>
                                </p:cTn>
                              </p:par>
                            </p:childTnLst>
                          </p:cTn>
                        </p:par>
                        <p:par>
                          <p:cTn id="46" fill="hold">
                            <p:stCondLst>
                              <p:cond delay="3500"/>
                            </p:stCondLst>
                            <p:childTnLst>
                              <p:par>
                                <p:cTn id="47" presetID="42" presetClass="entr" presetSubtype="0" fill="hold" nodeType="after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anim calcmode="lin" valueType="num">
                                      <p:cBhvr>
                                        <p:cTn id="50" dur="500" fill="hold"/>
                                        <p:tgtEl>
                                          <p:spTgt spid="43"/>
                                        </p:tgtEl>
                                        <p:attrNameLst>
                                          <p:attrName>ppt_x</p:attrName>
                                        </p:attrNameLst>
                                      </p:cBhvr>
                                      <p:tavLst>
                                        <p:tav tm="0">
                                          <p:val>
                                            <p:strVal val="#ppt_x"/>
                                          </p:val>
                                        </p:tav>
                                        <p:tav tm="100000">
                                          <p:val>
                                            <p:strVal val="#ppt_x"/>
                                          </p:val>
                                        </p:tav>
                                      </p:tavLst>
                                    </p:anim>
                                    <p:anim calcmode="lin" valueType="num">
                                      <p:cBhvr>
                                        <p:cTn id="51" dur="5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D63D9A-DEB5-4BA3-974C-D7EA1536F949}"/>
              </a:ext>
            </a:extLst>
          </p:cNvPr>
          <p:cNvSpPr>
            <a:spLocks noGrp="1"/>
          </p:cNvSpPr>
          <p:nvPr>
            <p:ph type="sldNum" sz="quarter" idx="12"/>
          </p:nvPr>
        </p:nvSpPr>
        <p:spPr/>
        <p:txBody>
          <a:bodyPr/>
          <a:lstStyle/>
          <a:p>
            <a:fld id="{48F63A3B-78C7-47BE-AE5E-E10140E04643}" type="slidenum">
              <a:rPr lang="en-US" smtClean="0"/>
              <a:t>30</a:t>
            </a:fld>
            <a:endParaRPr lang="en-US" dirty="0"/>
          </a:p>
        </p:txBody>
      </p:sp>
      <p:sp>
        <p:nvSpPr>
          <p:cNvPr id="58" name="TextBox 57">
            <a:extLst>
              <a:ext uri="{FF2B5EF4-FFF2-40B4-BE49-F238E27FC236}">
                <a16:creationId xmlns:a16="http://schemas.microsoft.com/office/drawing/2014/main" id="{E80C39A1-A327-4929-8747-2CF50F4B8D2A}"/>
              </a:ext>
            </a:extLst>
          </p:cNvPr>
          <p:cNvSpPr txBox="1"/>
          <p:nvPr/>
        </p:nvSpPr>
        <p:spPr>
          <a:xfrm>
            <a:off x="4909236" y="1147487"/>
            <a:ext cx="8469563" cy="1323439"/>
          </a:xfrm>
          <a:prstGeom prst="rect">
            <a:avLst/>
          </a:prstGeom>
          <a:noFill/>
        </p:spPr>
        <p:txBody>
          <a:bodyPr wrap="none" rtlCol="0">
            <a:spAutoFit/>
          </a:bodyPr>
          <a:lstStyle/>
          <a:p>
            <a:pPr algn="ctr"/>
            <a:r>
              <a:rPr lang="en-US" sz="8000" b="1" dirty="0">
                <a:solidFill>
                  <a:schemeClr val="tx2"/>
                </a:solidFill>
                <a:latin typeface="Montserrat" charset="0"/>
                <a:ea typeface="Montserrat" charset="0"/>
                <a:cs typeface="Montserrat" charset="0"/>
              </a:rPr>
              <a:t>Expected Test score</a:t>
            </a:r>
            <a:endParaRPr lang="en-US" sz="7200" b="1" dirty="0">
              <a:solidFill>
                <a:schemeClr val="tx2"/>
              </a:solidFill>
              <a:latin typeface="Montserrat" charset="0"/>
              <a:ea typeface="Montserrat" charset="0"/>
              <a:cs typeface="Montserrat" charset="0"/>
            </a:endParaRPr>
          </a:p>
        </p:txBody>
      </p:sp>
      <p:cxnSp>
        <p:nvCxnSpPr>
          <p:cNvPr id="62" name="Straight Connector 61">
            <a:extLst>
              <a:ext uri="{FF2B5EF4-FFF2-40B4-BE49-F238E27FC236}">
                <a16:creationId xmlns:a16="http://schemas.microsoft.com/office/drawing/2014/main" id="{6B4319EE-FDFA-417E-A6A3-BCF11BB18B65}"/>
              </a:ext>
            </a:extLst>
          </p:cNvPr>
          <p:cNvCxnSpPr>
            <a:cxnSpLocks/>
          </p:cNvCxnSpPr>
          <p:nvPr/>
        </p:nvCxnSpPr>
        <p:spPr>
          <a:xfrm>
            <a:off x="6042212" y="2470926"/>
            <a:ext cx="6257364"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F106264A-739F-4128-8F59-7878FB81AEBD}"/>
              </a:ext>
            </a:extLst>
          </p:cNvPr>
          <p:cNvGraphicFramePr>
            <a:graphicFrameLocks noGrp="1"/>
          </p:cNvGraphicFramePr>
          <p:nvPr>
            <p:extLst>
              <p:ext uri="{D42A27DB-BD31-4B8C-83A1-F6EECF244321}">
                <p14:modId xmlns:p14="http://schemas.microsoft.com/office/powerpoint/2010/main" val="2408988789"/>
              </p:ext>
            </p:extLst>
          </p:nvPr>
        </p:nvGraphicFramePr>
        <p:xfrm>
          <a:off x="716693" y="3035628"/>
          <a:ext cx="16805189" cy="9370556"/>
        </p:xfrm>
        <a:graphic>
          <a:graphicData uri="http://schemas.openxmlformats.org/drawingml/2006/table">
            <a:tbl>
              <a:tblPr>
                <a:tableStyleId>{5C22544A-7EE6-4342-B048-85BDC9FD1C3A}</a:tableStyleId>
              </a:tblPr>
              <a:tblGrid>
                <a:gridCol w="3064465">
                  <a:extLst>
                    <a:ext uri="{9D8B030D-6E8A-4147-A177-3AD203B41FA5}">
                      <a16:colId xmlns:a16="http://schemas.microsoft.com/office/drawing/2014/main" val="1524300786"/>
                    </a:ext>
                  </a:extLst>
                </a:gridCol>
                <a:gridCol w="3435181">
                  <a:extLst>
                    <a:ext uri="{9D8B030D-6E8A-4147-A177-3AD203B41FA5}">
                      <a16:colId xmlns:a16="http://schemas.microsoft.com/office/drawing/2014/main" val="2717295517"/>
                    </a:ext>
                  </a:extLst>
                </a:gridCol>
                <a:gridCol w="3435181">
                  <a:extLst>
                    <a:ext uri="{9D8B030D-6E8A-4147-A177-3AD203B41FA5}">
                      <a16:colId xmlns:a16="http://schemas.microsoft.com/office/drawing/2014/main" val="470253412"/>
                    </a:ext>
                  </a:extLst>
                </a:gridCol>
                <a:gridCol w="3435181">
                  <a:extLst>
                    <a:ext uri="{9D8B030D-6E8A-4147-A177-3AD203B41FA5}">
                      <a16:colId xmlns:a16="http://schemas.microsoft.com/office/drawing/2014/main" val="2457687706"/>
                    </a:ext>
                  </a:extLst>
                </a:gridCol>
                <a:gridCol w="3435181">
                  <a:extLst>
                    <a:ext uri="{9D8B030D-6E8A-4147-A177-3AD203B41FA5}">
                      <a16:colId xmlns:a16="http://schemas.microsoft.com/office/drawing/2014/main" val="1386629343"/>
                    </a:ext>
                  </a:extLst>
                </a:gridCol>
              </a:tblGrid>
              <a:tr h="1075823">
                <a:tc rowSpan="2">
                  <a:txBody>
                    <a:bodyPr/>
                    <a:lstStyle/>
                    <a:p>
                      <a:endParaRPr lang="en-SG"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gridSpan="2">
                  <a:txBody>
                    <a:bodyPr/>
                    <a:lstStyle/>
                    <a:p>
                      <a:pPr algn="ctr" fontAlgn="ctr"/>
                      <a:r>
                        <a:rPr lang="en-IN" sz="3200" b="1" i="0" u="none" strike="noStrike" dirty="0">
                          <a:solidFill>
                            <a:schemeClr val="bg1"/>
                          </a:solidFill>
                          <a:effectLst/>
                          <a:latin typeface="Calibri" panose="020F0502020204030204" pitchFamily="34" charset="0"/>
                        </a:rPr>
                        <a:t>Week 12</a:t>
                      </a:r>
                    </a:p>
                    <a:p>
                      <a:pPr algn="ctr" fontAlgn="ctr"/>
                      <a:r>
                        <a:rPr lang="en-IN" sz="3200" b="1" i="0" u="none" strike="noStrike" dirty="0">
                          <a:solidFill>
                            <a:schemeClr val="bg1"/>
                          </a:solidFill>
                          <a:effectLst/>
                          <a:latin typeface="Calibri" panose="020F0502020204030204" pitchFamily="34" charset="0"/>
                        </a:rPr>
                        <a:t>(UAT)</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hMerge="1">
                  <a:txBody>
                    <a:bodyPr/>
                    <a:lstStyle/>
                    <a:p>
                      <a:pPr algn="ctr" fontAlgn="ctr"/>
                      <a:endParaRPr lang="en-IN" sz="2800" b="1" i="0" u="none" strike="noStrike" dirty="0">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gridSpan="2">
                  <a:txBody>
                    <a:bodyPr/>
                    <a:lstStyle/>
                    <a:p>
                      <a:pPr algn="ctr" fontAlgn="ctr"/>
                      <a:r>
                        <a:rPr lang="en-IN" sz="3200" b="1" i="0" u="none" strike="noStrike" kern="1200" dirty="0">
                          <a:solidFill>
                            <a:schemeClr val="bg1"/>
                          </a:solidFill>
                          <a:effectLst/>
                          <a:latin typeface="Calibri" panose="020F0502020204030204" pitchFamily="34" charset="0"/>
                          <a:ea typeface="+mn-ea"/>
                          <a:cs typeface="+mn-cs"/>
                        </a:rPr>
                        <a:t>Week 14 </a:t>
                      </a:r>
                    </a:p>
                    <a:p>
                      <a:pPr algn="ctr" fontAlgn="ctr"/>
                      <a:r>
                        <a:rPr lang="en-IN" sz="3200" b="1" i="0" u="none" strike="noStrike" kern="1200" dirty="0">
                          <a:solidFill>
                            <a:schemeClr val="bg1"/>
                          </a:solidFill>
                          <a:effectLst/>
                          <a:latin typeface="Calibri" panose="020F0502020204030204" pitchFamily="34" charset="0"/>
                          <a:ea typeface="+mn-ea"/>
                          <a:cs typeface="+mn-cs"/>
                        </a:rPr>
                        <a:t>(After Final Submission)</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hMerge="1">
                  <a:txBody>
                    <a:bodyPr/>
                    <a:lstStyle/>
                    <a:p>
                      <a:pPr algn="ctr" fontAlgn="ctr"/>
                      <a:endParaRPr lang="en-IN" sz="2800" b="1" i="0" u="none" strike="noStrike" dirty="0">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3592901314"/>
                  </a:ext>
                </a:extLst>
              </a:tr>
              <a:tr h="1609564">
                <a:tc vMerge="1">
                  <a:txBody>
                    <a:bodyPr/>
                    <a:lstStyle/>
                    <a:p>
                      <a:endParaRPr lang="en-SG"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ctr"/>
                      <a:r>
                        <a:rPr lang="en-IN" sz="3200" b="1" i="0" u="none" strike="noStrike" dirty="0">
                          <a:solidFill>
                            <a:schemeClr val="bg1"/>
                          </a:solidFill>
                          <a:effectLst/>
                          <a:latin typeface="Calibri" panose="020F0502020204030204" pitchFamily="34" charset="0"/>
                        </a:rPr>
                        <a:t>In-Class UAT</a:t>
                      </a:r>
                    </a:p>
                    <a:p>
                      <a:pPr algn="ctr" fontAlgn="ctr"/>
                      <a:r>
                        <a:rPr lang="en-IN" sz="3200" b="1" i="0" u="none" strike="noStrike" dirty="0">
                          <a:solidFill>
                            <a:schemeClr val="bg1"/>
                          </a:solidFill>
                          <a:effectLst/>
                          <a:latin typeface="Calibri" panose="020F0502020204030204" pitchFamily="34" charset="0"/>
                        </a:rPr>
                        <a:t>Score</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ctr"/>
                      <a:r>
                        <a:rPr lang="en-IN" sz="3200" b="1" i="0" u="none" strike="noStrike" kern="1200" dirty="0">
                          <a:solidFill>
                            <a:schemeClr val="bg1"/>
                          </a:solidFill>
                          <a:effectLst/>
                          <a:latin typeface="Calibri" panose="020F0502020204030204" pitchFamily="34" charset="0"/>
                          <a:ea typeface="+mn-ea"/>
                          <a:cs typeface="+mn-cs"/>
                        </a:rPr>
                        <a:t>Automated UAT</a:t>
                      </a:r>
                    </a:p>
                    <a:p>
                      <a:pPr algn="ctr" fontAlgn="ctr"/>
                      <a:r>
                        <a:rPr lang="en-IN" sz="3200" b="1" i="0" u="none" strike="noStrike" kern="1200" dirty="0">
                          <a:solidFill>
                            <a:schemeClr val="bg1"/>
                          </a:solidFill>
                          <a:effectLst/>
                          <a:latin typeface="Calibri" panose="020F0502020204030204" pitchFamily="34" charset="0"/>
                          <a:ea typeface="+mn-ea"/>
                          <a:cs typeface="+mn-cs"/>
                        </a:rPr>
                        <a:t>Score</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ctr"/>
                      <a:r>
                        <a:rPr lang="en-IN" sz="3200" b="1" i="0" u="none" strike="noStrike" dirty="0">
                          <a:solidFill>
                            <a:schemeClr val="bg1"/>
                          </a:solidFill>
                          <a:effectLst/>
                          <a:latin typeface="Calibri" panose="020F0502020204030204" pitchFamily="34" charset="0"/>
                        </a:rPr>
                        <a:t>Expected</a:t>
                      </a:r>
                    </a:p>
                    <a:p>
                      <a:pPr algn="ctr" fontAlgn="ctr"/>
                      <a:r>
                        <a:rPr lang="en-IN" sz="3200" b="1" i="0" u="none" strike="noStrike" dirty="0">
                          <a:solidFill>
                            <a:schemeClr val="bg1"/>
                          </a:solidFill>
                          <a:effectLst/>
                          <a:latin typeface="Calibri" panose="020F0502020204030204" pitchFamily="34" charset="0"/>
                        </a:rPr>
                        <a:t>In-Class UAT</a:t>
                      </a:r>
                    </a:p>
                    <a:p>
                      <a:pPr algn="ctr" fontAlgn="ctr"/>
                      <a:r>
                        <a:rPr lang="en-IN" sz="3200" b="1" i="0" u="none" strike="noStrike" dirty="0">
                          <a:solidFill>
                            <a:schemeClr val="bg1"/>
                          </a:solidFill>
                          <a:effectLst/>
                          <a:latin typeface="Calibri" panose="020F0502020204030204" pitchFamily="34" charset="0"/>
                        </a:rPr>
                        <a:t>Score</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ctr"/>
                      <a:r>
                        <a:rPr lang="en-IN" sz="3200" b="1" i="0" u="none" strike="noStrike" kern="1200" dirty="0">
                          <a:solidFill>
                            <a:schemeClr val="bg1"/>
                          </a:solidFill>
                          <a:effectLst/>
                          <a:latin typeface="Calibri" panose="020F0502020204030204" pitchFamily="34" charset="0"/>
                          <a:ea typeface="+mn-ea"/>
                          <a:cs typeface="+mn-cs"/>
                        </a:rPr>
                        <a:t>Expected</a:t>
                      </a:r>
                    </a:p>
                    <a:p>
                      <a:pPr algn="ctr" fontAlgn="ctr"/>
                      <a:r>
                        <a:rPr lang="en-IN" sz="3200" b="1" i="0" u="none" strike="noStrike" kern="1200" dirty="0">
                          <a:solidFill>
                            <a:schemeClr val="bg1"/>
                          </a:solidFill>
                          <a:effectLst/>
                          <a:latin typeface="Calibri" panose="020F0502020204030204" pitchFamily="34" charset="0"/>
                          <a:ea typeface="+mn-ea"/>
                          <a:cs typeface="+mn-cs"/>
                        </a:rPr>
                        <a:t>Automated UAT</a:t>
                      </a:r>
                    </a:p>
                    <a:p>
                      <a:pPr algn="ctr" fontAlgn="ctr"/>
                      <a:r>
                        <a:rPr lang="en-IN" sz="3200" b="1" i="0" u="none" strike="noStrike" kern="1200" dirty="0">
                          <a:solidFill>
                            <a:schemeClr val="bg1"/>
                          </a:solidFill>
                          <a:effectLst/>
                          <a:latin typeface="Calibri" panose="020F0502020204030204" pitchFamily="34" charset="0"/>
                          <a:ea typeface="+mn-ea"/>
                          <a:cs typeface="+mn-cs"/>
                        </a:rPr>
                        <a:t>Score</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2744882764"/>
                  </a:ext>
                </a:extLst>
              </a:tr>
              <a:tr h="942387">
                <a:tc>
                  <a:txBody>
                    <a:bodyPr/>
                    <a:lstStyle/>
                    <a:p>
                      <a:pPr algn="ctr" fontAlgn="ctr"/>
                      <a:r>
                        <a:rPr lang="en-IN" sz="2800" u="none" strike="noStrike" kern="1200" dirty="0">
                          <a:solidFill>
                            <a:schemeClr val="dk1"/>
                          </a:solidFill>
                          <a:effectLst/>
                          <a:latin typeface="+mn-lt"/>
                          <a:ea typeface="+mn-ea"/>
                          <a:cs typeface="+mn-cs"/>
                        </a:rPr>
                        <a:t>Bootstrap &amp; Upload additional files</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IN" sz="2800" b="0" i="0" u="none" strike="noStrike" dirty="0">
                          <a:solidFill>
                            <a:srgbClr val="000000"/>
                          </a:solidFill>
                          <a:effectLst/>
                          <a:latin typeface="Calibri" panose="020F0502020204030204" pitchFamily="34" charset="0"/>
                        </a:rPr>
                        <a:t>0/3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2800" u="none" strike="noStrike" dirty="0">
                          <a:effectLst/>
                        </a:rPr>
                        <a:t>0/2</a:t>
                      </a:r>
                      <a:endParaRPr lang="en-IN" sz="2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2800" b="0" i="0" u="none" strike="noStrike" dirty="0">
                          <a:solidFill>
                            <a:srgbClr val="000000"/>
                          </a:solidFill>
                          <a:effectLst/>
                          <a:latin typeface="Calibri" panose="020F0502020204030204" pitchFamily="34" charset="0"/>
                        </a:rPr>
                        <a:t>3/3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2800" u="none" strike="noStrike" dirty="0">
                          <a:effectLst/>
                        </a:rPr>
                        <a:t>2/2</a:t>
                      </a:r>
                      <a:endParaRPr lang="en-IN" sz="2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34766643"/>
                  </a:ext>
                </a:extLst>
              </a:tr>
              <a:tr h="914015">
                <a:tc>
                  <a:txBody>
                    <a:bodyPr/>
                    <a:lstStyle/>
                    <a:p>
                      <a:pPr algn="ctr" fontAlgn="ctr"/>
                      <a:r>
                        <a:rPr lang="en-IN" sz="2800" u="none" strike="noStrike" dirty="0">
                          <a:effectLst/>
                        </a:rPr>
                        <a:t>Login </a:t>
                      </a:r>
                      <a:endParaRPr lang="en-IN" sz="2800" b="1" i="0" u="none" strike="noStrike" dirty="0">
                        <a:solidFill>
                          <a:srgbClr val="FFFFFF"/>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IN" sz="2800" b="0" i="0" u="none" strike="noStrike" dirty="0">
                          <a:solidFill>
                            <a:srgbClr val="000000"/>
                          </a:solidFill>
                          <a:effectLst/>
                          <a:latin typeface="Calibri" panose="020F0502020204030204" pitchFamily="34" charset="0"/>
                        </a:rPr>
                        <a:t>2/3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2800" b="0" i="0" u="none" strike="noStrike" dirty="0">
                          <a:solidFill>
                            <a:srgbClr val="000000"/>
                          </a:solidFill>
                          <a:effectLst/>
                          <a:latin typeface="Calibri" panose="020F0502020204030204" pitchFamily="34" charset="0"/>
                        </a:rPr>
                        <a:t>1/2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2800" b="0" i="0" u="none" strike="noStrike" dirty="0">
                          <a:solidFill>
                            <a:srgbClr val="000000"/>
                          </a:solidFill>
                          <a:effectLst/>
                          <a:latin typeface="Calibri" panose="020F0502020204030204" pitchFamily="34" charset="0"/>
                        </a:rPr>
                        <a:t>3/3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2800" b="0" i="0" u="none" strike="noStrike" dirty="0">
                          <a:solidFill>
                            <a:srgbClr val="000000"/>
                          </a:solidFill>
                          <a:effectLst/>
                          <a:latin typeface="Calibri" panose="020F0502020204030204" pitchFamily="34" charset="0"/>
                        </a:rPr>
                        <a:t>2/2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60930410"/>
                  </a:ext>
                </a:extLst>
              </a:tr>
              <a:tr h="936866">
                <a:tc>
                  <a:txBody>
                    <a:bodyPr/>
                    <a:lstStyle/>
                    <a:p>
                      <a:pPr algn="ctr" fontAlgn="ctr"/>
                      <a:r>
                        <a:rPr lang="en-IN" sz="2800" u="none" strike="noStrike" dirty="0">
                          <a:effectLst/>
                        </a:rPr>
                        <a:t>Heatmap</a:t>
                      </a:r>
                      <a:endParaRPr lang="en-IN" sz="2800" b="1" i="0" u="none" strike="noStrike" dirty="0">
                        <a:solidFill>
                          <a:srgbClr val="FFFFFF"/>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IN" sz="2800" b="0" i="0" u="none" strike="noStrike" dirty="0">
                          <a:solidFill>
                            <a:srgbClr val="000000"/>
                          </a:solidFill>
                          <a:effectLst/>
                          <a:latin typeface="Calibri" panose="020F0502020204030204" pitchFamily="34" charset="0"/>
                        </a:rPr>
                        <a:t>0/3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2800" b="0" i="0" u="none" strike="noStrike" dirty="0">
                          <a:solidFill>
                            <a:srgbClr val="000000"/>
                          </a:solidFill>
                          <a:effectLst/>
                          <a:latin typeface="Calibri" panose="020F0502020204030204" pitchFamily="34" charset="0"/>
                        </a:rPr>
                        <a:t>0/3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2800" b="0" i="0" u="none" strike="noStrike" dirty="0">
                          <a:solidFill>
                            <a:srgbClr val="000000"/>
                          </a:solidFill>
                          <a:effectLst/>
                          <a:latin typeface="Calibri" panose="020F0502020204030204" pitchFamily="34" charset="0"/>
                        </a:rPr>
                        <a:t>3/3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2800" b="0" i="0" u="none" strike="noStrike" dirty="0">
                          <a:solidFill>
                            <a:srgbClr val="000000"/>
                          </a:solidFill>
                          <a:effectLst/>
                          <a:latin typeface="Calibri" panose="020F0502020204030204" pitchFamily="34" charset="0"/>
                        </a:rPr>
                        <a:t>3/3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65016225"/>
                  </a:ext>
                </a:extLst>
              </a:tr>
              <a:tr h="1072320">
                <a:tc>
                  <a:txBody>
                    <a:bodyPr/>
                    <a:lstStyle/>
                    <a:p>
                      <a:pPr algn="ctr" fontAlgn="ctr"/>
                      <a:r>
                        <a:rPr lang="en-IN" sz="2800" u="none" strike="noStrike" dirty="0">
                          <a:effectLst/>
                        </a:rPr>
                        <a:t>Breakdown report</a:t>
                      </a:r>
                      <a:endParaRPr lang="en-IN" sz="2800" b="1" i="0" u="none" strike="noStrike" dirty="0">
                        <a:solidFill>
                          <a:srgbClr val="FFFFFF"/>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IN" sz="2800" b="0" i="0" u="none" strike="noStrike" dirty="0">
                          <a:solidFill>
                            <a:srgbClr val="000000"/>
                          </a:solidFill>
                          <a:effectLst/>
                          <a:latin typeface="Calibri" panose="020F0502020204030204" pitchFamily="34" charset="0"/>
                        </a:rPr>
                        <a:t>0/3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2800" b="0" i="0" u="none" strike="noStrike" dirty="0">
                          <a:solidFill>
                            <a:srgbClr val="000000"/>
                          </a:solidFill>
                          <a:effectLst/>
                          <a:latin typeface="Calibri" panose="020F0502020204030204" pitchFamily="34" charset="0"/>
                        </a:rPr>
                        <a:t>0/3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2800" b="0" i="0" u="none" strike="noStrike" dirty="0">
                          <a:solidFill>
                            <a:srgbClr val="000000"/>
                          </a:solidFill>
                          <a:effectLst/>
                          <a:latin typeface="Calibri" panose="020F0502020204030204" pitchFamily="34" charset="0"/>
                        </a:rPr>
                        <a:t>3/3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2800" b="0" i="0" u="none" strike="noStrike" dirty="0">
                          <a:solidFill>
                            <a:srgbClr val="000000"/>
                          </a:solidFill>
                          <a:effectLst/>
                          <a:latin typeface="Calibri" panose="020F0502020204030204" pitchFamily="34" charset="0"/>
                        </a:rPr>
                        <a:t>3/3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7979281"/>
                  </a:ext>
                </a:extLst>
              </a:tr>
              <a:tr h="1138443">
                <a:tc>
                  <a:txBody>
                    <a:bodyPr/>
                    <a:lstStyle/>
                    <a:p>
                      <a:pPr algn="ctr" fontAlgn="ctr"/>
                      <a:r>
                        <a:rPr lang="en-IN" sz="2800" u="none" strike="noStrike" dirty="0">
                          <a:effectLst/>
                        </a:rPr>
                        <a:t>Top K reports</a:t>
                      </a:r>
                      <a:endParaRPr lang="en-IN" sz="2800" b="1" i="0" u="none" strike="noStrike" dirty="0">
                        <a:solidFill>
                          <a:srgbClr val="FFFFFF"/>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IN" sz="2800" u="none" strike="noStrike" dirty="0">
                          <a:effectLst/>
                        </a:rPr>
                        <a:t>0/8</a:t>
                      </a:r>
                      <a:endParaRPr lang="en-IN" sz="2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2800" u="none" strike="noStrike" dirty="0">
                          <a:effectLst/>
                        </a:rPr>
                        <a:t>3/8</a:t>
                      </a:r>
                      <a:endParaRPr lang="en-IN" sz="2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2800" u="none" strike="noStrike" dirty="0">
                          <a:effectLst/>
                        </a:rPr>
                        <a:t>8/8</a:t>
                      </a:r>
                      <a:endParaRPr lang="en-IN" sz="2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2800" u="none" strike="noStrike" dirty="0">
                          <a:effectLst/>
                        </a:rPr>
                        <a:t>8/8</a:t>
                      </a:r>
                      <a:endParaRPr lang="en-IN" sz="2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4293126"/>
                  </a:ext>
                </a:extLst>
              </a:tr>
              <a:tr h="1138443">
                <a:tc>
                  <a:txBody>
                    <a:bodyPr/>
                    <a:lstStyle/>
                    <a:p>
                      <a:pPr algn="ctr" fontAlgn="ctr"/>
                      <a:r>
                        <a:rPr lang="en-IN" sz="2800" u="none" strike="noStrike" kern="1200" dirty="0">
                          <a:solidFill>
                            <a:schemeClr val="dk1"/>
                          </a:solidFill>
                          <a:effectLst/>
                          <a:latin typeface="+mn-lt"/>
                          <a:ea typeface="+mn-ea"/>
                          <a:cs typeface="+mn-cs"/>
                        </a:rPr>
                        <a:t>Group detection</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IN" sz="2800" b="0" i="0" u="none" strike="noStrike" dirty="0">
                          <a:solidFill>
                            <a:srgbClr val="000000"/>
                          </a:solidFill>
                          <a:effectLst/>
                          <a:latin typeface="Calibri" panose="020F0502020204030204" pitchFamily="34" charset="0"/>
                        </a:rPr>
                        <a:t>0/4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2800" b="0" i="0" u="none" strike="noStrike" dirty="0">
                          <a:solidFill>
                            <a:srgbClr val="000000"/>
                          </a:solidFill>
                          <a:effectLst/>
                          <a:latin typeface="Calibri" panose="020F0502020204030204" pitchFamily="34" charset="0"/>
                        </a:rPr>
                        <a:t>0/4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2800" b="0" i="0" u="none" strike="noStrike" dirty="0">
                          <a:solidFill>
                            <a:srgbClr val="000000"/>
                          </a:solidFill>
                          <a:effectLst/>
                          <a:latin typeface="Calibri" panose="020F0502020204030204" pitchFamily="34" charset="0"/>
                        </a:rPr>
                        <a:t>4/4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2800" b="0" i="0" u="none" strike="noStrike" dirty="0">
                          <a:solidFill>
                            <a:srgbClr val="000000"/>
                          </a:solidFill>
                          <a:effectLst/>
                          <a:latin typeface="Calibri" panose="020F0502020204030204" pitchFamily="34" charset="0"/>
                        </a:rPr>
                        <a:t>4/4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42140980"/>
                  </a:ext>
                </a:extLst>
              </a:tr>
              <a:tr h="542695">
                <a:tc>
                  <a:txBody>
                    <a:bodyPr/>
                    <a:lstStyle/>
                    <a:p>
                      <a:pPr algn="ctr" fontAlgn="ctr"/>
                      <a:r>
                        <a:rPr lang="en-IN" sz="2800" u="none" strike="noStrike" dirty="0">
                          <a:effectLst/>
                        </a:rPr>
                        <a:t>Total</a:t>
                      </a:r>
                      <a:endParaRPr lang="en-IN" sz="2800" b="1" i="0" u="none" strike="noStrike" dirty="0">
                        <a:solidFill>
                          <a:srgbClr val="FFFFFF"/>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fontAlgn="ctr"/>
                      <a:r>
                        <a:rPr lang="en-IN" sz="2800" b="0" i="0" u="none" strike="noStrike" dirty="0">
                          <a:solidFill>
                            <a:srgbClr val="000000"/>
                          </a:solidFill>
                          <a:effectLst/>
                          <a:latin typeface="Calibri" panose="020F0502020204030204" pitchFamily="34" charset="0"/>
                        </a:rPr>
                        <a:t>2/24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fontAlgn="ctr"/>
                      <a:r>
                        <a:rPr lang="en-IN" sz="2800" u="none" strike="noStrike" dirty="0">
                          <a:effectLst/>
                        </a:rPr>
                        <a:t>4/22</a:t>
                      </a:r>
                      <a:endParaRPr lang="en-IN" sz="2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fontAlgn="ctr"/>
                      <a:r>
                        <a:rPr lang="en-IN" sz="2800" u="none" strike="noStrike" dirty="0">
                          <a:effectLst/>
                        </a:rPr>
                        <a:t>24/24</a:t>
                      </a:r>
                      <a:endParaRPr lang="en-IN" sz="2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fontAlgn="ctr"/>
                      <a:r>
                        <a:rPr lang="en-IN" sz="2800" u="none" strike="noStrike" dirty="0">
                          <a:effectLst/>
                        </a:rPr>
                        <a:t>22/22</a:t>
                      </a:r>
                      <a:endParaRPr lang="en-IN" sz="2800" b="1"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2946170551"/>
                  </a:ext>
                </a:extLst>
              </a:tr>
            </a:tbl>
          </a:graphicData>
        </a:graphic>
      </p:graphicFrame>
    </p:spTree>
    <p:extLst>
      <p:ext uri="{BB962C8B-B14F-4D97-AF65-F5344CB8AC3E}">
        <p14:creationId xmlns:p14="http://schemas.microsoft.com/office/powerpoint/2010/main" val="216267998"/>
      </p:ext>
    </p:extLst>
  </p:cSld>
  <p:clrMapOvr>
    <a:masterClrMapping/>
  </p:clrMapOvr>
  <p:transition spd="slow" advClick="0">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4"/>
          </p:nvPr>
        </p:nvPicPr>
        <p:blipFill>
          <a:blip r:embed="rId3" cstate="email">
            <a:extLst>
              <a:ext uri="{28A0092B-C50C-407E-A947-70E740481C1C}">
                <a14:useLocalDpi xmlns:a14="http://schemas.microsoft.com/office/drawing/2010/main" val="0"/>
              </a:ext>
            </a:extLst>
          </a:blip>
          <a:srcRect t="7643" b="7643"/>
          <a:stretch>
            <a:fillRect/>
          </a:stretch>
        </p:blipFill>
        <p:spPr/>
      </p:pic>
      <p:sp>
        <p:nvSpPr>
          <p:cNvPr id="6" name="Rectangle 5"/>
          <p:cNvSpPr/>
          <p:nvPr/>
        </p:nvSpPr>
        <p:spPr>
          <a:xfrm>
            <a:off x="0" y="-1"/>
            <a:ext cx="18288000" cy="13715999"/>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Roboto Regular" charset="0"/>
            </a:endParaRPr>
          </a:p>
        </p:txBody>
      </p:sp>
      <p:sp>
        <p:nvSpPr>
          <p:cNvPr id="10" name="TextBox 9"/>
          <p:cNvSpPr txBox="1"/>
          <p:nvPr/>
        </p:nvSpPr>
        <p:spPr>
          <a:xfrm>
            <a:off x="4544304" y="7464761"/>
            <a:ext cx="9258925" cy="600293"/>
          </a:xfrm>
          <a:prstGeom prst="rect">
            <a:avLst/>
          </a:prstGeom>
          <a:noFill/>
        </p:spPr>
        <p:txBody>
          <a:bodyPr wrap="square" rtlCol="0">
            <a:spAutoFit/>
          </a:bodyPr>
          <a:lstStyle/>
          <a:p>
            <a:pPr algn="ctr"/>
            <a:r>
              <a:rPr lang="en-US" sz="3301" dirty="0">
                <a:solidFill>
                  <a:schemeClr val="tx2"/>
                </a:solidFill>
                <a:latin typeface="Raleway" charset="0"/>
                <a:ea typeface="Raleway" charset="0"/>
                <a:cs typeface="Raleway" charset="0"/>
              </a:rPr>
              <a:t>How To Reach Us</a:t>
            </a:r>
          </a:p>
        </p:txBody>
      </p:sp>
      <p:sp>
        <p:nvSpPr>
          <p:cNvPr id="11" name="TextBox 10"/>
          <p:cNvSpPr txBox="1"/>
          <p:nvPr/>
        </p:nvSpPr>
        <p:spPr>
          <a:xfrm>
            <a:off x="4953503" y="5529949"/>
            <a:ext cx="8414483" cy="1824025"/>
          </a:xfrm>
          <a:prstGeom prst="rect">
            <a:avLst/>
          </a:prstGeom>
          <a:noFill/>
        </p:spPr>
        <p:txBody>
          <a:bodyPr wrap="none" rtlCol="0">
            <a:spAutoFit/>
          </a:bodyPr>
          <a:lstStyle/>
          <a:p>
            <a:pPr algn="ctr"/>
            <a:r>
              <a:rPr lang="en-US" sz="11253" b="1" dirty="0">
                <a:solidFill>
                  <a:schemeClr val="tx2"/>
                </a:solidFill>
                <a:latin typeface="Montserrat" charset="0"/>
                <a:ea typeface="Montserrat" charset="0"/>
                <a:cs typeface="Montserrat" charset="0"/>
              </a:rPr>
              <a:t>Server Info</a:t>
            </a:r>
          </a:p>
        </p:txBody>
      </p:sp>
      <p:pic>
        <p:nvPicPr>
          <p:cNvPr id="7" name="Graphic 6">
            <a:extLst>
              <a:ext uri="{FF2B5EF4-FFF2-40B4-BE49-F238E27FC236}">
                <a16:creationId xmlns:a16="http://schemas.microsoft.com/office/drawing/2014/main" id="{D0632A71-1E81-41F1-BB25-CAC8258F56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1416" y="3605250"/>
            <a:ext cx="1924699" cy="1924699"/>
          </a:xfrm>
          <a:prstGeom prst="rect">
            <a:avLst/>
          </a:prstGeom>
        </p:spPr>
      </p:pic>
    </p:spTree>
    <p:extLst>
      <p:ext uri="{BB962C8B-B14F-4D97-AF65-F5344CB8AC3E}">
        <p14:creationId xmlns:p14="http://schemas.microsoft.com/office/powerpoint/2010/main" val="3489722868"/>
      </p:ext>
    </p:extLst>
  </p:cSld>
  <p:clrMapOvr>
    <a:masterClrMapping/>
  </p:clrMapOvr>
  <p:transition spd="slow">
    <p:push dir="u"/>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8C02CC-1946-48F3-AA84-F1FCD069159D}"/>
              </a:ext>
            </a:extLst>
          </p:cNvPr>
          <p:cNvSpPr>
            <a:spLocks noGrp="1"/>
          </p:cNvSpPr>
          <p:nvPr>
            <p:ph type="sldNum" sz="quarter" idx="12"/>
          </p:nvPr>
        </p:nvSpPr>
        <p:spPr/>
        <p:txBody>
          <a:bodyPr/>
          <a:lstStyle/>
          <a:p>
            <a:fld id="{48F63A3B-78C7-47BE-AE5E-E10140E04643}" type="slidenum">
              <a:rPr lang="en-US" smtClean="0"/>
              <a:t>32</a:t>
            </a:fld>
            <a:endParaRPr lang="en-US" dirty="0"/>
          </a:p>
        </p:txBody>
      </p:sp>
      <p:pic>
        <p:nvPicPr>
          <p:cNvPr id="3" name="Picture 2" descr="iPhone6_mockup_front_white.png">
            <a:extLst>
              <a:ext uri="{FF2B5EF4-FFF2-40B4-BE49-F238E27FC236}">
                <a16:creationId xmlns:a16="http://schemas.microsoft.com/office/drawing/2014/main" id="{2749B86C-C9DE-45F8-BC44-3B1F6A580F7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557745" y="-315744"/>
            <a:ext cx="9172509" cy="14347487"/>
          </a:xfrm>
          <a:prstGeom prst="rect">
            <a:avLst/>
          </a:prstGeom>
        </p:spPr>
      </p:pic>
      <p:grpSp>
        <p:nvGrpSpPr>
          <p:cNvPr id="4" name="Group 3">
            <a:extLst>
              <a:ext uri="{FF2B5EF4-FFF2-40B4-BE49-F238E27FC236}">
                <a16:creationId xmlns:a16="http://schemas.microsoft.com/office/drawing/2014/main" id="{55D3C3E8-04BF-4184-905E-013BDFB557BD}"/>
              </a:ext>
            </a:extLst>
          </p:cNvPr>
          <p:cNvGrpSpPr/>
          <p:nvPr/>
        </p:nvGrpSpPr>
        <p:grpSpPr>
          <a:xfrm>
            <a:off x="6402702" y="2752782"/>
            <a:ext cx="5482591" cy="3309717"/>
            <a:chOff x="6402704" y="2352674"/>
            <a:chExt cx="5482591" cy="3309717"/>
          </a:xfrm>
        </p:grpSpPr>
        <p:pic>
          <p:nvPicPr>
            <p:cNvPr id="5" name="Graphic 4">
              <a:extLst>
                <a:ext uri="{FF2B5EF4-FFF2-40B4-BE49-F238E27FC236}">
                  <a16:creationId xmlns:a16="http://schemas.microsoft.com/office/drawing/2014/main" id="{DE5536A6-5747-4719-9161-A190EB1C6ADE}"/>
                </a:ext>
              </a:extLst>
            </p:cNvPr>
            <p:cNvPicPr>
              <a:picLocks noChangeAspect="1"/>
            </p:cNvPicPr>
            <p:nvPr/>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64510" y="2352674"/>
              <a:ext cx="2358979" cy="2358979"/>
            </a:xfrm>
            <a:prstGeom prst="rect">
              <a:avLst/>
            </a:prstGeom>
          </p:spPr>
        </p:pic>
        <p:sp>
          <p:nvSpPr>
            <p:cNvPr id="6" name="Rectangle 5">
              <a:extLst>
                <a:ext uri="{FF2B5EF4-FFF2-40B4-BE49-F238E27FC236}">
                  <a16:creationId xmlns:a16="http://schemas.microsoft.com/office/drawing/2014/main" id="{3A74A431-5290-4486-98BB-A4E040DD65AF}"/>
                </a:ext>
              </a:extLst>
            </p:cNvPr>
            <p:cNvSpPr/>
            <p:nvPr/>
          </p:nvSpPr>
          <p:spPr>
            <a:xfrm>
              <a:off x="6402704" y="5077616"/>
              <a:ext cx="5482591" cy="584775"/>
            </a:xfrm>
            <a:prstGeom prst="rect">
              <a:avLst/>
            </a:prstGeom>
          </p:spPr>
          <p:txBody>
            <a:bodyPr wrap="none">
              <a:spAutoFit/>
            </a:bodyPr>
            <a:lstStyle/>
            <a:p>
              <a:pPr algn="ctr"/>
              <a:r>
                <a:rPr lang="en-SG" sz="3200" b="1" dirty="0">
                  <a:solidFill>
                    <a:schemeClr val="bg1"/>
                  </a:solidFill>
                  <a:latin typeface="Raleway" panose="020B0503030101060003" pitchFamily="34" charset="0"/>
                </a:rPr>
                <a:t> http://13.58.67.238/app/</a:t>
              </a:r>
            </a:p>
          </p:txBody>
        </p:sp>
      </p:grpSp>
      <p:grpSp>
        <p:nvGrpSpPr>
          <p:cNvPr id="7" name="Group 6">
            <a:extLst>
              <a:ext uri="{FF2B5EF4-FFF2-40B4-BE49-F238E27FC236}">
                <a16:creationId xmlns:a16="http://schemas.microsoft.com/office/drawing/2014/main" id="{EE20F9C0-E0D1-4CD2-88B3-1FACB055194D}"/>
              </a:ext>
            </a:extLst>
          </p:cNvPr>
          <p:cNvGrpSpPr/>
          <p:nvPr/>
        </p:nvGrpSpPr>
        <p:grpSpPr>
          <a:xfrm>
            <a:off x="7071955" y="7012603"/>
            <a:ext cx="4144084" cy="4294602"/>
            <a:chOff x="7071956" y="6537349"/>
            <a:chExt cx="4144084" cy="4294602"/>
          </a:xfrm>
        </p:grpSpPr>
        <p:pic>
          <p:nvPicPr>
            <p:cNvPr id="12" name="Graphic 11">
              <a:extLst>
                <a:ext uri="{FF2B5EF4-FFF2-40B4-BE49-F238E27FC236}">
                  <a16:creationId xmlns:a16="http://schemas.microsoft.com/office/drawing/2014/main" id="{BC7A5EBD-4572-4591-A9E0-061943EED3D0}"/>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64509" y="6537349"/>
              <a:ext cx="2358979" cy="2358979"/>
            </a:xfrm>
            <a:prstGeom prst="rect">
              <a:avLst/>
            </a:prstGeom>
          </p:spPr>
        </p:pic>
        <p:sp>
          <p:nvSpPr>
            <p:cNvPr id="13" name="Rectangle 12">
              <a:extLst>
                <a:ext uri="{FF2B5EF4-FFF2-40B4-BE49-F238E27FC236}">
                  <a16:creationId xmlns:a16="http://schemas.microsoft.com/office/drawing/2014/main" id="{F295CDE1-4A0D-4F2A-8640-826492216C69}"/>
                </a:ext>
              </a:extLst>
            </p:cNvPr>
            <p:cNvSpPr/>
            <p:nvPr/>
          </p:nvSpPr>
          <p:spPr>
            <a:xfrm>
              <a:off x="7071956" y="9262291"/>
              <a:ext cx="4144084" cy="1569660"/>
            </a:xfrm>
            <a:prstGeom prst="rect">
              <a:avLst/>
            </a:prstGeom>
          </p:spPr>
          <p:txBody>
            <a:bodyPr wrap="none">
              <a:spAutoFit/>
            </a:bodyPr>
            <a:lstStyle/>
            <a:p>
              <a:pPr algn="ctr"/>
              <a:r>
                <a:rPr lang="en-SG" sz="3200" dirty="0">
                  <a:solidFill>
                    <a:schemeClr val="bg1"/>
                  </a:solidFill>
                  <a:latin typeface="Raleway" panose="020B0503030101060003" pitchFamily="34" charset="0"/>
                </a:rPr>
                <a:t>Username: </a:t>
              </a:r>
              <a:r>
                <a:rPr lang="en-SG" sz="3200" u="sng" dirty="0">
                  <a:solidFill>
                    <a:schemeClr val="bg1"/>
                  </a:solidFill>
                  <a:latin typeface="Raleway" panose="020B0503030101060003" pitchFamily="34" charset="0"/>
                </a:rPr>
                <a:t>admin</a:t>
              </a:r>
            </a:p>
            <a:p>
              <a:pPr algn="ctr"/>
              <a:r>
                <a:rPr lang="en-SG" sz="3200" dirty="0">
                  <a:solidFill>
                    <a:schemeClr val="bg1"/>
                  </a:solidFill>
                  <a:latin typeface="Raleway" panose="020B0503030101060003" pitchFamily="34" charset="0"/>
                </a:rPr>
                <a:t>Password: </a:t>
              </a:r>
              <a:r>
                <a:rPr lang="en-SG" sz="3200" u="sng" dirty="0" err="1">
                  <a:solidFill>
                    <a:schemeClr val="bg1"/>
                  </a:solidFill>
                  <a:latin typeface="Raleway" panose="020B0503030101060003" pitchFamily="34" charset="0"/>
                </a:rPr>
                <a:t>AdminPW</a:t>
              </a:r>
              <a:endParaRPr lang="en-SG" sz="3200" dirty="0">
                <a:solidFill>
                  <a:schemeClr val="bg1"/>
                </a:solidFill>
                <a:latin typeface="Raleway" panose="020B0503030101060003" pitchFamily="34" charset="0"/>
              </a:endParaRPr>
            </a:p>
            <a:p>
              <a:pPr algn="ctr"/>
              <a:endParaRPr lang="en-SG" sz="3200" u="sng" dirty="0">
                <a:solidFill>
                  <a:schemeClr val="bg1"/>
                </a:solidFill>
                <a:latin typeface="Raleway" panose="020B0503030101060003" pitchFamily="34" charset="0"/>
              </a:endParaRPr>
            </a:p>
          </p:txBody>
        </p:sp>
      </p:grpSp>
    </p:spTree>
    <p:extLst>
      <p:ext uri="{BB962C8B-B14F-4D97-AF65-F5344CB8AC3E}">
        <p14:creationId xmlns:p14="http://schemas.microsoft.com/office/powerpoint/2010/main" val="50348306"/>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4"/>
          </p:nvPr>
        </p:nvPicPr>
        <p:blipFill>
          <a:blip r:embed="rId3" cstate="email">
            <a:extLst>
              <a:ext uri="{28A0092B-C50C-407E-A947-70E740481C1C}">
                <a14:useLocalDpi xmlns:a14="http://schemas.microsoft.com/office/drawing/2010/main" val="0"/>
              </a:ext>
            </a:extLst>
          </a:blip>
          <a:srcRect t="7643" b="7643"/>
          <a:stretch>
            <a:fillRect/>
          </a:stretch>
        </p:blipFill>
        <p:spPr/>
      </p:pic>
      <p:sp>
        <p:nvSpPr>
          <p:cNvPr id="6" name="Rectangle 5"/>
          <p:cNvSpPr/>
          <p:nvPr/>
        </p:nvSpPr>
        <p:spPr>
          <a:xfrm>
            <a:off x="0" y="-1"/>
            <a:ext cx="18288000" cy="13715999"/>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Roboto Regular" charset="0"/>
            </a:endParaRPr>
          </a:p>
        </p:txBody>
      </p:sp>
      <p:sp>
        <p:nvSpPr>
          <p:cNvPr id="10" name="TextBox 9"/>
          <p:cNvSpPr txBox="1"/>
          <p:nvPr/>
        </p:nvSpPr>
        <p:spPr>
          <a:xfrm>
            <a:off x="4544304" y="7464761"/>
            <a:ext cx="9258925" cy="600293"/>
          </a:xfrm>
          <a:prstGeom prst="rect">
            <a:avLst/>
          </a:prstGeom>
          <a:noFill/>
        </p:spPr>
        <p:txBody>
          <a:bodyPr wrap="square" rtlCol="0">
            <a:spAutoFit/>
          </a:bodyPr>
          <a:lstStyle/>
          <a:p>
            <a:pPr algn="ctr"/>
            <a:r>
              <a:rPr lang="en-US" sz="3301" dirty="0">
                <a:solidFill>
                  <a:schemeClr val="tx2"/>
                </a:solidFill>
                <a:latin typeface="Raleway" charset="0"/>
                <a:ea typeface="Raleway" charset="0"/>
                <a:cs typeface="Raleway" charset="0"/>
              </a:rPr>
              <a:t>From the project</a:t>
            </a:r>
          </a:p>
        </p:txBody>
      </p:sp>
      <p:sp>
        <p:nvSpPr>
          <p:cNvPr id="11" name="TextBox 10"/>
          <p:cNvSpPr txBox="1"/>
          <p:nvPr/>
        </p:nvSpPr>
        <p:spPr>
          <a:xfrm>
            <a:off x="3241496" y="5529949"/>
            <a:ext cx="11838497" cy="1824025"/>
          </a:xfrm>
          <a:prstGeom prst="rect">
            <a:avLst/>
          </a:prstGeom>
          <a:noFill/>
        </p:spPr>
        <p:txBody>
          <a:bodyPr wrap="none" rtlCol="0">
            <a:spAutoFit/>
          </a:bodyPr>
          <a:lstStyle/>
          <a:p>
            <a:pPr algn="ctr"/>
            <a:r>
              <a:rPr lang="en-US" sz="11253" b="1" dirty="0">
                <a:solidFill>
                  <a:schemeClr val="tx2"/>
                </a:solidFill>
                <a:latin typeface="Montserrat" charset="0"/>
                <a:ea typeface="Montserrat" charset="0"/>
                <a:cs typeface="Montserrat" charset="0"/>
              </a:rPr>
              <a:t>Key Takeaways</a:t>
            </a:r>
          </a:p>
        </p:txBody>
      </p:sp>
      <p:pic>
        <p:nvPicPr>
          <p:cNvPr id="7" name="Graphic 6">
            <a:extLst>
              <a:ext uri="{FF2B5EF4-FFF2-40B4-BE49-F238E27FC236}">
                <a16:creationId xmlns:a16="http://schemas.microsoft.com/office/drawing/2014/main" id="{D0632A71-1E81-41F1-BB25-CAC8258F56BA}"/>
              </a:ext>
            </a:extLst>
          </p:cNvPr>
          <p:cNvPicPr>
            <a:picLocks noChangeAspect="1"/>
          </p:cNvPicPr>
          <p:nvPr/>
        </p:nvPicPr>
        <p:blipFill>
          <a:blip r:embed="rId4" cstate="email">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1416" y="3605250"/>
            <a:ext cx="1924699" cy="1924699"/>
          </a:xfrm>
          <a:prstGeom prst="rect">
            <a:avLst/>
          </a:prstGeom>
        </p:spPr>
      </p:pic>
    </p:spTree>
    <p:extLst>
      <p:ext uri="{BB962C8B-B14F-4D97-AF65-F5344CB8AC3E}">
        <p14:creationId xmlns:p14="http://schemas.microsoft.com/office/powerpoint/2010/main" val="3881346003"/>
      </p:ext>
    </p:extLst>
  </p:cSld>
  <p:clrMapOvr>
    <a:masterClrMapping/>
  </p:clrMapOvr>
  <p:transition spd="slow">
    <p:push dir="u"/>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D63D9A-DEB5-4BA3-974C-D7EA1536F949}"/>
              </a:ext>
            </a:extLst>
          </p:cNvPr>
          <p:cNvSpPr>
            <a:spLocks noGrp="1"/>
          </p:cNvSpPr>
          <p:nvPr>
            <p:ph type="sldNum" sz="quarter" idx="12"/>
          </p:nvPr>
        </p:nvSpPr>
        <p:spPr/>
        <p:txBody>
          <a:bodyPr/>
          <a:lstStyle/>
          <a:p>
            <a:fld id="{48F63A3B-78C7-47BE-AE5E-E10140E04643}" type="slidenum">
              <a:rPr lang="en-US" smtClean="0"/>
              <a:t>34</a:t>
            </a:fld>
            <a:endParaRPr lang="en-US" dirty="0"/>
          </a:p>
        </p:txBody>
      </p:sp>
      <p:sp>
        <p:nvSpPr>
          <p:cNvPr id="58" name="TextBox 57">
            <a:extLst>
              <a:ext uri="{FF2B5EF4-FFF2-40B4-BE49-F238E27FC236}">
                <a16:creationId xmlns:a16="http://schemas.microsoft.com/office/drawing/2014/main" id="{E80C39A1-A327-4929-8747-2CF50F4B8D2A}"/>
              </a:ext>
            </a:extLst>
          </p:cNvPr>
          <p:cNvSpPr txBox="1"/>
          <p:nvPr/>
        </p:nvSpPr>
        <p:spPr>
          <a:xfrm>
            <a:off x="2569122" y="736347"/>
            <a:ext cx="13149755" cy="1323439"/>
          </a:xfrm>
          <a:prstGeom prst="rect">
            <a:avLst/>
          </a:prstGeom>
          <a:noFill/>
        </p:spPr>
        <p:txBody>
          <a:bodyPr wrap="none" rtlCol="0">
            <a:spAutoFit/>
          </a:bodyPr>
          <a:lstStyle/>
          <a:p>
            <a:pPr algn="ctr"/>
            <a:r>
              <a:rPr lang="en-US" sz="8000" b="1" dirty="0">
                <a:solidFill>
                  <a:schemeClr val="tx2"/>
                </a:solidFill>
                <a:latin typeface="Montserrat" charset="0"/>
                <a:ea typeface="Montserrat" charset="0"/>
                <a:cs typeface="Montserrat" charset="0"/>
              </a:rPr>
              <a:t>Main Takeaway from the team</a:t>
            </a:r>
            <a:endParaRPr lang="en-US" sz="7200" b="1" dirty="0">
              <a:solidFill>
                <a:schemeClr val="tx2"/>
              </a:solidFill>
              <a:latin typeface="Montserrat" charset="0"/>
              <a:ea typeface="Montserrat" charset="0"/>
              <a:cs typeface="Montserrat" charset="0"/>
            </a:endParaRPr>
          </a:p>
        </p:txBody>
      </p:sp>
      <p:cxnSp>
        <p:nvCxnSpPr>
          <p:cNvPr id="62" name="Straight Connector 61">
            <a:extLst>
              <a:ext uri="{FF2B5EF4-FFF2-40B4-BE49-F238E27FC236}">
                <a16:creationId xmlns:a16="http://schemas.microsoft.com/office/drawing/2014/main" id="{6B4319EE-FDFA-417E-A6A3-BCF11BB18B65}"/>
              </a:ext>
            </a:extLst>
          </p:cNvPr>
          <p:cNvCxnSpPr>
            <a:cxnSpLocks/>
          </p:cNvCxnSpPr>
          <p:nvPr/>
        </p:nvCxnSpPr>
        <p:spPr>
          <a:xfrm>
            <a:off x="6042186" y="2059786"/>
            <a:ext cx="6257364"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170E662E-D13F-4490-8E12-3AAF7CCBCFB9}"/>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b="13679"/>
          <a:stretch/>
        </p:blipFill>
        <p:spPr>
          <a:xfrm>
            <a:off x="2624587" y="7167589"/>
            <a:ext cx="1782708" cy="1553503"/>
          </a:xfrm>
          <a:prstGeom prst="rect">
            <a:avLst/>
          </a:prstGeom>
        </p:spPr>
      </p:pic>
      <p:pic>
        <p:nvPicPr>
          <p:cNvPr id="14" name="Picture 13">
            <a:extLst>
              <a:ext uri="{FF2B5EF4-FFF2-40B4-BE49-F238E27FC236}">
                <a16:creationId xmlns:a16="http://schemas.microsoft.com/office/drawing/2014/main" id="{09731251-8196-4AA7-A47E-3A95ABC2AAB4}"/>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b="13571"/>
          <a:stretch/>
        </p:blipFill>
        <p:spPr>
          <a:xfrm>
            <a:off x="2476190" y="11145548"/>
            <a:ext cx="1908148" cy="1714500"/>
          </a:xfrm>
          <a:prstGeom prst="rect">
            <a:avLst/>
          </a:prstGeom>
        </p:spPr>
      </p:pic>
      <p:pic>
        <p:nvPicPr>
          <p:cNvPr id="15" name="Picture 14">
            <a:extLst>
              <a:ext uri="{FF2B5EF4-FFF2-40B4-BE49-F238E27FC236}">
                <a16:creationId xmlns:a16="http://schemas.microsoft.com/office/drawing/2014/main" id="{49A4D8EA-B412-4498-B9EB-B5F0D726880F}"/>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b="14762"/>
          <a:stretch/>
        </p:blipFill>
        <p:spPr>
          <a:xfrm>
            <a:off x="269825" y="5013802"/>
            <a:ext cx="2020871" cy="1722552"/>
          </a:xfrm>
          <a:prstGeom prst="rect">
            <a:avLst/>
          </a:prstGeom>
        </p:spPr>
      </p:pic>
      <p:graphicFrame>
        <p:nvGraphicFramePr>
          <p:cNvPr id="3" name="Table 2">
            <a:extLst>
              <a:ext uri="{FF2B5EF4-FFF2-40B4-BE49-F238E27FC236}">
                <a16:creationId xmlns:a16="http://schemas.microsoft.com/office/drawing/2014/main" id="{303DE74E-8FE8-4D6D-B6A2-FA8D81A14BB0}"/>
              </a:ext>
            </a:extLst>
          </p:cNvPr>
          <p:cNvGraphicFramePr>
            <a:graphicFrameLocks noGrp="1"/>
          </p:cNvGraphicFramePr>
          <p:nvPr>
            <p:extLst>
              <p:ext uri="{D42A27DB-BD31-4B8C-83A1-F6EECF244321}">
                <p14:modId xmlns:p14="http://schemas.microsoft.com/office/powerpoint/2010/main" val="4034645072"/>
              </p:ext>
            </p:extLst>
          </p:nvPr>
        </p:nvGraphicFramePr>
        <p:xfrm>
          <a:off x="4505444" y="2785494"/>
          <a:ext cx="11782306" cy="10194159"/>
        </p:xfrm>
        <a:graphic>
          <a:graphicData uri="http://schemas.openxmlformats.org/drawingml/2006/table">
            <a:tbl>
              <a:tblPr firstRow="1" bandRow="1">
                <a:tableStyleId>{5940675A-B579-460E-94D1-54222C63F5DA}</a:tableStyleId>
              </a:tblPr>
              <a:tblGrid>
                <a:gridCol w="5457706">
                  <a:extLst>
                    <a:ext uri="{9D8B030D-6E8A-4147-A177-3AD203B41FA5}">
                      <a16:colId xmlns:a16="http://schemas.microsoft.com/office/drawing/2014/main" val="2267345282"/>
                    </a:ext>
                  </a:extLst>
                </a:gridCol>
                <a:gridCol w="6324600">
                  <a:extLst>
                    <a:ext uri="{9D8B030D-6E8A-4147-A177-3AD203B41FA5}">
                      <a16:colId xmlns:a16="http://schemas.microsoft.com/office/drawing/2014/main" val="103846334"/>
                    </a:ext>
                  </a:extLst>
                </a:gridCol>
              </a:tblGrid>
              <a:tr h="2056933">
                <a:tc>
                  <a:txBody>
                    <a:bodyPr/>
                    <a:lstStyle/>
                    <a:p>
                      <a:pPr algn="l"/>
                      <a:r>
                        <a:rPr lang="en-SG" sz="3600" b="1" dirty="0">
                          <a:latin typeface="Ebrima" panose="02000000000000000000" pitchFamily="2" charset="0"/>
                          <a:ea typeface="Ebrima" panose="02000000000000000000" pitchFamily="2" charset="0"/>
                          <a:cs typeface="Ebrima" panose="02000000000000000000" pitchFamily="2" charset="0"/>
                        </a:rPr>
                        <a:t>Scheduling</a:t>
                      </a:r>
                    </a:p>
                    <a:p>
                      <a:pPr algn="l"/>
                      <a:r>
                        <a:rPr lang="en-SG" sz="3600" b="1" dirty="0">
                          <a:latin typeface="Ebrima" panose="02000000000000000000" pitchFamily="2" charset="0"/>
                          <a:ea typeface="Ebrima" panose="02000000000000000000" pitchFamily="2" charset="0"/>
                          <a:cs typeface="Ebrima" panose="02000000000000000000" pitchFamily="2" charset="0"/>
                        </a:rPr>
                        <a:t>&amp; detailed planning</a:t>
                      </a:r>
                    </a:p>
                  </a:txBody>
                  <a:tcPr/>
                </a:tc>
                <a:tc>
                  <a:txBody>
                    <a:bodyPr/>
                    <a:lstStyle/>
                    <a:p>
                      <a:pPr algn="l"/>
                      <a:r>
                        <a:rPr lang="en-SG" sz="2400" b="0" kern="1200" dirty="0">
                          <a:solidFill>
                            <a:schemeClr val="tx1"/>
                          </a:solidFill>
                          <a:latin typeface="Ebrima" panose="02000000000000000000" pitchFamily="2" charset="0"/>
                          <a:ea typeface="Ebrima" panose="02000000000000000000" pitchFamily="2" charset="0"/>
                          <a:cs typeface="Ebrima" panose="02000000000000000000" pitchFamily="2" charset="0"/>
                        </a:rPr>
                        <a:t>The schedule provides the team a guideline to follow throughout the entire project duration. Tracking the schedule is also vital in meeting key milestones and to give the team a warning in case project schedule is derailing.</a:t>
                      </a:r>
                    </a:p>
                  </a:txBody>
                  <a:tcPr/>
                </a:tc>
                <a:extLst>
                  <a:ext uri="{0D108BD9-81ED-4DB2-BD59-A6C34878D82A}">
                    <a16:rowId xmlns:a16="http://schemas.microsoft.com/office/drawing/2014/main" val="2488101718"/>
                  </a:ext>
                </a:extLst>
              </a:tr>
              <a:tr h="2056933">
                <a:tc>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SG" sz="3600" b="1" dirty="0">
                          <a:latin typeface="Ebrima" panose="02000000000000000000" pitchFamily="2" charset="0"/>
                          <a:ea typeface="Ebrima" panose="02000000000000000000" pitchFamily="2" charset="0"/>
                          <a:cs typeface="Ebrima" panose="02000000000000000000" pitchFamily="2" charset="0"/>
                        </a:rPr>
                        <a:t>Fair allocation of work</a:t>
                      </a:r>
                    </a:p>
                    <a:p>
                      <a:pPr algn="l"/>
                      <a:endParaRPr lang="en-SG" dirty="0"/>
                    </a:p>
                  </a:txBody>
                  <a:tcPr/>
                </a:tc>
                <a:tc>
                  <a:txBody>
                    <a:bodyPr/>
                    <a:lstStyle/>
                    <a:p>
                      <a:pPr algn="l"/>
                      <a:r>
                        <a:rPr lang="en-SG" sz="2400" b="0" kern="1200" dirty="0">
                          <a:solidFill>
                            <a:schemeClr val="tx1"/>
                          </a:solidFill>
                          <a:latin typeface="Ebrima" panose="02000000000000000000" pitchFamily="2" charset="0"/>
                          <a:ea typeface="Ebrima" panose="02000000000000000000" pitchFamily="2" charset="0"/>
                          <a:cs typeface="Ebrima" panose="02000000000000000000" pitchFamily="2" charset="0"/>
                        </a:rPr>
                        <a:t>The project is not a race but a marathon. By splitting the workload evenly in the team, it would make sure that the project is constantly progress and not tire one particular member out.</a:t>
                      </a:r>
                    </a:p>
                  </a:txBody>
                  <a:tcPr/>
                </a:tc>
                <a:extLst>
                  <a:ext uri="{0D108BD9-81ED-4DB2-BD59-A6C34878D82A}">
                    <a16:rowId xmlns:a16="http://schemas.microsoft.com/office/drawing/2014/main" val="2169028962"/>
                  </a:ext>
                </a:extLst>
              </a:tr>
              <a:tr h="2056933">
                <a:tc>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SG" sz="3600" b="1" dirty="0">
                          <a:latin typeface="Ebrima" panose="02000000000000000000" pitchFamily="2" charset="0"/>
                          <a:ea typeface="Ebrima" panose="02000000000000000000" pitchFamily="2" charset="0"/>
                          <a:cs typeface="Ebrima" panose="02000000000000000000" pitchFamily="2" charset="0"/>
                        </a:rPr>
                        <a:t>Effective</a:t>
                      </a:r>
                      <a:br>
                        <a:rPr lang="en-SG" sz="3600" b="1" dirty="0">
                          <a:latin typeface="Ebrima" panose="02000000000000000000" pitchFamily="2" charset="0"/>
                          <a:ea typeface="Ebrima" panose="02000000000000000000" pitchFamily="2" charset="0"/>
                          <a:cs typeface="Ebrima" panose="02000000000000000000" pitchFamily="2" charset="0"/>
                        </a:rPr>
                      </a:br>
                      <a:r>
                        <a:rPr lang="en-SG" sz="3600" b="1" dirty="0">
                          <a:latin typeface="Ebrima" panose="02000000000000000000" pitchFamily="2" charset="0"/>
                          <a:ea typeface="Ebrima" panose="02000000000000000000" pitchFamily="2" charset="0"/>
                          <a:cs typeface="Ebrima" panose="02000000000000000000" pitchFamily="2" charset="0"/>
                        </a:rPr>
                        <a:t>Communication</a:t>
                      </a:r>
                    </a:p>
                    <a:p>
                      <a:pPr algn="l"/>
                      <a:endParaRPr lang="en-SG" dirty="0"/>
                    </a:p>
                  </a:txBody>
                  <a:tcPr/>
                </a:tc>
                <a:tc>
                  <a:txBody>
                    <a:bodyPr/>
                    <a:lstStyle/>
                    <a:p>
                      <a:pPr algn="l"/>
                      <a:r>
                        <a:rPr lang="en-SG" sz="2400" b="0" kern="1200" dirty="0">
                          <a:solidFill>
                            <a:schemeClr val="tx1"/>
                          </a:solidFill>
                          <a:latin typeface="Ebrima" panose="02000000000000000000" pitchFamily="2" charset="0"/>
                          <a:ea typeface="Ebrima" panose="02000000000000000000" pitchFamily="2" charset="0"/>
                          <a:cs typeface="Ebrima" panose="02000000000000000000" pitchFamily="2" charset="0"/>
                        </a:rPr>
                        <a:t>Communication is key in passing key information within the team. Information should be documented for members that are not around for the meeting so they could be updated.</a:t>
                      </a:r>
                    </a:p>
                  </a:txBody>
                  <a:tcPr/>
                </a:tc>
                <a:extLst>
                  <a:ext uri="{0D108BD9-81ED-4DB2-BD59-A6C34878D82A}">
                    <a16:rowId xmlns:a16="http://schemas.microsoft.com/office/drawing/2014/main" val="3756359154"/>
                  </a:ext>
                </a:extLst>
              </a:tr>
              <a:tr h="1407375">
                <a:tc>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SG" sz="3600" b="1" dirty="0">
                          <a:latin typeface="Ebrima" panose="02000000000000000000" pitchFamily="2" charset="0"/>
                          <a:ea typeface="Ebrima" panose="02000000000000000000" pitchFamily="2" charset="0"/>
                          <a:cs typeface="Ebrima" panose="02000000000000000000" pitchFamily="2" charset="0"/>
                        </a:rPr>
                        <a:t>Follow the requirements of the project</a:t>
                      </a:r>
                    </a:p>
                    <a:p>
                      <a:pPr algn="l"/>
                      <a:endParaRPr lang="en-SG" dirty="0"/>
                    </a:p>
                  </a:txBody>
                  <a:tcPr/>
                </a:tc>
                <a:tc>
                  <a:txBody>
                    <a:bodyPr/>
                    <a:lstStyle/>
                    <a:p>
                      <a:pPr algn="l"/>
                      <a:r>
                        <a:rPr lang="en-SG" sz="2400" b="0" kern="1200" dirty="0">
                          <a:solidFill>
                            <a:schemeClr val="tx1"/>
                          </a:solidFill>
                          <a:latin typeface="Ebrima" panose="02000000000000000000" pitchFamily="2" charset="0"/>
                          <a:ea typeface="Ebrima" panose="02000000000000000000" pitchFamily="2" charset="0"/>
                          <a:cs typeface="Ebrima" panose="02000000000000000000" pitchFamily="2" charset="0"/>
                        </a:rPr>
                        <a:t>One of the team member misinterpreted the project requirement and over validated the emails of the student. This resulted in a terrible UAT score by doing too much.</a:t>
                      </a:r>
                    </a:p>
                  </a:txBody>
                  <a:tcPr/>
                </a:tc>
                <a:extLst>
                  <a:ext uri="{0D108BD9-81ED-4DB2-BD59-A6C34878D82A}">
                    <a16:rowId xmlns:a16="http://schemas.microsoft.com/office/drawing/2014/main" val="3594529109"/>
                  </a:ext>
                </a:extLst>
              </a:tr>
              <a:tr h="2056933">
                <a:tc>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SG" sz="3600" b="1" dirty="0">
                          <a:latin typeface="Ebrima" panose="02000000000000000000" pitchFamily="2" charset="0"/>
                          <a:ea typeface="Ebrima" panose="02000000000000000000" pitchFamily="2" charset="0"/>
                          <a:cs typeface="Ebrima" panose="02000000000000000000" pitchFamily="2" charset="0"/>
                        </a:rPr>
                        <a:t>Always have a </a:t>
                      </a:r>
                      <a:br>
                        <a:rPr lang="en-SG" sz="3600" b="1" dirty="0">
                          <a:latin typeface="Ebrima" panose="02000000000000000000" pitchFamily="2" charset="0"/>
                          <a:ea typeface="Ebrima" panose="02000000000000000000" pitchFamily="2" charset="0"/>
                          <a:cs typeface="Ebrima" panose="02000000000000000000" pitchFamily="2" charset="0"/>
                        </a:rPr>
                      </a:br>
                      <a:r>
                        <a:rPr lang="en-SG" sz="3600" b="1" dirty="0">
                          <a:latin typeface="Ebrima" panose="02000000000000000000" pitchFamily="2" charset="0"/>
                          <a:ea typeface="Ebrima" panose="02000000000000000000" pitchFamily="2" charset="0"/>
                          <a:cs typeface="Ebrima" panose="02000000000000000000" pitchFamily="2" charset="0"/>
                        </a:rPr>
                        <a:t>Mitigation Plan</a:t>
                      </a:r>
                    </a:p>
                    <a:p>
                      <a:pPr algn="l"/>
                      <a:endParaRPr lang="en-SG" dirty="0"/>
                    </a:p>
                  </a:txBody>
                  <a:tcPr/>
                </a:tc>
                <a:tc>
                  <a:txBody>
                    <a:bodyPr/>
                    <a:lstStyle/>
                    <a:p>
                      <a:pPr algn="l"/>
                      <a:r>
                        <a:rPr lang="en-SG" sz="2400" b="0" kern="1200" dirty="0">
                          <a:solidFill>
                            <a:schemeClr val="tx1"/>
                          </a:solidFill>
                          <a:latin typeface="Ebrima" panose="02000000000000000000" pitchFamily="2" charset="0"/>
                          <a:ea typeface="Ebrima" panose="02000000000000000000" pitchFamily="2" charset="0"/>
                          <a:cs typeface="Ebrima" panose="02000000000000000000" pitchFamily="2" charset="0"/>
                        </a:rPr>
                        <a:t>The team identified the importance of having a mitigation plan in the project. Things usually don’t go smoothly as expected and it is important that we remain calm and find a viable option to overcome the obstacle.</a:t>
                      </a:r>
                    </a:p>
                  </a:txBody>
                  <a:tcPr/>
                </a:tc>
                <a:extLst>
                  <a:ext uri="{0D108BD9-81ED-4DB2-BD59-A6C34878D82A}">
                    <a16:rowId xmlns:a16="http://schemas.microsoft.com/office/drawing/2014/main" val="302833486"/>
                  </a:ext>
                </a:extLst>
              </a:tr>
            </a:tbl>
          </a:graphicData>
        </a:graphic>
      </p:graphicFrame>
      <p:pic>
        <p:nvPicPr>
          <p:cNvPr id="27" name="Picture 26">
            <a:extLst>
              <a:ext uri="{FF2B5EF4-FFF2-40B4-BE49-F238E27FC236}">
                <a16:creationId xmlns:a16="http://schemas.microsoft.com/office/drawing/2014/main" id="{4FFA30D9-5EA1-4BCD-9598-A974FE369848}"/>
              </a:ext>
            </a:extLst>
          </p:cNvPr>
          <p:cNvPicPr>
            <a:picLocks noChangeAspect="1"/>
          </p:cNvPicPr>
          <p:nvPr/>
        </p:nvPicPr>
        <p:blipFill rotWithShape="1">
          <a:blip r:embed="rId5" cstate="email">
            <a:extLst>
              <a:ext uri="{28A0092B-C50C-407E-A947-70E740481C1C}">
                <a14:useLocalDpi xmlns:a14="http://schemas.microsoft.com/office/drawing/2010/main" val="0"/>
              </a:ext>
            </a:extLst>
          </a:blip>
          <a:srcRect b="13095"/>
          <a:stretch/>
        </p:blipFill>
        <p:spPr>
          <a:xfrm>
            <a:off x="2476190" y="3044961"/>
            <a:ext cx="1954061" cy="1698172"/>
          </a:xfrm>
          <a:prstGeom prst="rect">
            <a:avLst/>
          </a:prstGeom>
        </p:spPr>
      </p:pic>
      <p:pic>
        <p:nvPicPr>
          <p:cNvPr id="28" name="Picture 27">
            <a:extLst>
              <a:ext uri="{FF2B5EF4-FFF2-40B4-BE49-F238E27FC236}">
                <a16:creationId xmlns:a16="http://schemas.microsoft.com/office/drawing/2014/main" id="{CB37E74E-B112-45EE-A17B-AB227CE08719}"/>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44531" y1="46970" x2="46875" y2="48485"/>
                        <a14:foregroundMark x1="46094" y1="43939" x2="46094" y2="43939"/>
                        <a14:foregroundMark x1="45313" y1="44697" x2="45313" y2="44697"/>
                        <a14:backgroundMark x1="42411" y1="43939" x2="41406" y2="44697"/>
                        <a14:backgroundMark x1="48438" y1="39394" x2="42411" y2="43939"/>
                      </a14:backgroundRemoval>
                    </a14:imgEffect>
                  </a14:imgLayer>
                </a14:imgProps>
              </a:ext>
            </a:extLst>
          </a:blip>
          <a:stretch>
            <a:fillRect/>
          </a:stretch>
        </p:blipFill>
        <p:spPr>
          <a:xfrm>
            <a:off x="523359" y="9087554"/>
            <a:ext cx="1767337" cy="1822566"/>
          </a:xfrm>
          <a:prstGeom prst="rect">
            <a:avLst/>
          </a:prstGeom>
        </p:spPr>
      </p:pic>
    </p:spTree>
    <p:extLst>
      <p:ext uri="{BB962C8B-B14F-4D97-AF65-F5344CB8AC3E}">
        <p14:creationId xmlns:p14="http://schemas.microsoft.com/office/powerpoint/2010/main" val="1064519012"/>
      </p:ext>
    </p:extLst>
  </p:cSld>
  <p:clrMapOvr>
    <a:masterClrMapping/>
  </p:clrMapOvr>
  <p:transition spd="slow" advClick="0">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D63D9A-DEB5-4BA3-974C-D7EA1536F949}"/>
              </a:ext>
            </a:extLst>
          </p:cNvPr>
          <p:cNvSpPr>
            <a:spLocks noGrp="1"/>
          </p:cNvSpPr>
          <p:nvPr>
            <p:ph type="sldNum" sz="quarter" idx="12"/>
          </p:nvPr>
        </p:nvSpPr>
        <p:spPr/>
        <p:txBody>
          <a:bodyPr/>
          <a:lstStyle/>
          <a:p>
            <a:fld id="{48F63A3B-78C7-47BE-AE5E-E10140E04643}" type="slidenum">
              <a:rPr lang="en-US" smtClean="0"/>
              <a:t>35</a:t>
            </a:fld>
            <a:endParaRPr lang="en-US" dirty="0"/>
          </a:p>
        </p:txBody>
      </p:sp>
      <p:sp>
        <p:nvSpPr>
          <p:cNvPr id="58" name="TextBox 57">
            <a:extLst>
              <a:ext uri="{FF2B5EF4-FFF2-40B4-BE49-F238E27FC236}">
                <a16:creationId xmlns:a16="http://schemas.microsoft.com/office/drawing/2014/main" id="{E80C39A1-A327-4929-8747-2CF50F4B8D2A}"/>
              </a:ext>
            </a:extLst>
          </p:cNvPr>
          <p:cNvSpPr txBox="1"/>
          <p:nvPr/>
        </p:nvSpPr>
        <p:spPr>
          <a:xfrm>
            <a:off x="4246533" y="848368"/>
            <a:ext cx="9794990" cy="1323439"/>
          </a:xfrm>
          <a:prstGeom prst="rect">
            <a:avLst/>
          </a:prstGeom>
          <a:noFill/>
        </p:spPr>
        <p:txBody>
          <a:bodyPr wrap="none" rtlCol="0">
            <a:spAutoFit/>
          </a:bodyPr>
          <a:lstStyle/>
          <a:p>
            <a:pPr algn="ctr"/>
            <a:r>
              <a:rPr lang="en-US" sz="8000" b="1" dirty="0">
                <a:solidFill>
                  <a:schemeClr val="tx2"/>
                </a:solidFill>
                <a:latin typeface="Montserrat" charset="0"/>
                <a:ea typeface="Montserrat" charset="0"/>
                <a:cs typeface="Montserrat" charset="0"/>
              </a:rPr>
              <a:t>Issues within the team</a:t>
            </a:r>
            <a:endParaRPr lang="en-US" sz="7200" b="1" dirty="0">
              <a:solidFill>
                <a:schemeClr val="tx2"/>
              </a:solidFill>
              <a:latin typeface="Montserrat" charset="0"/>
              <a:ea typeface="Montserrat" charset="0"/>
              <a:cs typeface="Montserrat" charset="0"/>
            </a:endParaRPr>
          </a:p>
        </p:txBody>
      </p:sp>
      <p:cxnSp>
        <p:nvCxnSpPr>
          <p:cNvPr id="62" name="Straight Connector 61">
            <a:extLst>
              <a:ext uri="{FF2B5EF4-FFF2-40B4-BE49-F238E27FC236}">
                <a16:creationId xmlns:a16="http://schemas.microsoft.com/office/drawing/2014/main" id="{6B4319EE-FDFA-417E-A6A3-BCF11BB18B65}"/>
              </a:ext>
            </a:extLst>
          </p:cNvPr>
          <p:cNvCxnSpPr>
            <a:cxnSpLocks/>
          </p:cNvCxnSpPr>
          <p:nvPr/>
        </p:nvCxnSpPr>
        <p:spPr>
          <a:xfrm>
            <a:off x="3191435" y="2171807"/>
            <a:ext cx="1197684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3" name="Table 2">
            <a:extLst>
              <a:ext uri="{FF2B5EF4-FFF2-40B4-BE49-F238E27FC236}">
                <a16:creationId xmlns:a16="http://schemas.microsoft.com/office/drawing/2014/main" id="{303DE74E-8FE8-4D6D-B6A2-FA8D81A14BB0}"/>
              </a:ext>
            </a:extLst>
          </p:cNvPr>
          <p:cNvGraphicFramePr>
            <a:graphicFrameLocks noGrp="1"/>
          </p:cNvGraphicFramePr>
          <p:nvPr>
            <p:extLst>
              <p:ext uri="{D42A27DB-BD31-4B8C-83A1-F6EECF244321}">
                <p14:modId xmlns:p14="http://schemas.microsoft.com/office/powerpoint/2010/main" val="2676537465"/>
              </p:ext>
            </p:extLst>
          </p:nvPr>
        </p:nvGraphicFramePr>
        <p:xfrm>
          <a:off x="995083" y="2946859"/>
          <a:ext cx="16724506" cy="9920773"/>
        </p:xfrm>
        <a:graphic>
          <a:graphicData uri="http://schemas.openxmlformats.org/drawingml/2006/table">
            <a:tbl>
              <a:tblPr firstRow="1" bandRow="1">
                <a:tableStyleId>{C083E6E3-FA7D-4D7B-A595-EF9225AFEA82}</a:tableStyleId>
              </a:tblPr>
              <a:tblGrid>
                <a:gridCol w="7746993">
                  <a:extLst>
                    <a:ext uri="{9D8B030D-6E8A-4147-A177-3AD203B41FA5}">
                      <a16:colId xmlns:a16="http://schemas.microsoft.com/office/drawing/2014/main" val="2267345282"/>
                    </a:ext>
                  </a:extLst>
                </a:gridCol>
                <a:gridCol w="8977513">
                  <a:extLst>
                    <a:ext uri="{9D8B030D-6E8A-4147-A177-3AD203B41FA5}">
                      <a16:colId xmlns:a16="http://schemas.microsoft.com/office/drawing/2014/main" val="103846334"/>
                    </a:ext>
                  </a:extLst>
                </a:gridCol>
              </a:tblGrid>
              <a:tr h="630059">
                <a:tc>
                  <a:txBody>
                    <a:bodyPr/>
                    <a:lstStyle/>
                    <a:p>
                      <a:pPr algn="l"/>
                      <a:r>
                        <a:rPr lang="en-SG" sz="3600" dirty="0">
                          <a:latin typeface="Ebrima" panose="02000000000000000000" pitchFamily="2" charset="0"/>
                          <a:ea typeface="Ebrima" panose="02000000000000000000" pitchFamily="2" charset="0"/>
                          <a:cs typeface="Ebrima" panose="02000000000000000000" pitchFamily="2" charset="0"/>
                        </a:rPr>
                        <a:t>Issue </a:t>
                      </a:r>
                      <a:endParaRPr lang="en-SG" sz="3600" b="1" dirty="0">
                        <a:latin typeface="Ebrima" panose="02000000000000000000" pitchFamily="2" charset="0"/>
                        <a:ea typeface="Ebrima" panose="02000000000000000000" pitchFamily="2" charset="0"/>
                        <a:cs typeface="Ebrima" panose="02000000000000000000" pitchFamily="2" charset="0"/>
                      </a:endParaRPr>
                    </a:p>
                  </a:txBody>
                  <a:tcPr/>
                </a:tc>
                <a:tc>
                  <a:txBody>
                    <a:bodyPr/>
                    <a:lstStyle/>
                    <a:p>
                      <a:pPr algn="l"/>
                      <a:r>
                        <a:rPr lang="en-SG" sz="2400" kern="1200" dirty="0">
                          <a:latin typeface="Ebrima" panose="02000000000000000000" pitchFamily="2" charset="0"/>
                          <a:ea typeface="Ebrima" panose="02000000000000000000" pitchFamily="2" charset="0"/>
                          <a:cs typeface="Ebrima" panose="02000000000000000000" pitchFamily="2" charset="0"/>
                        </a:rPr>
                        <a:t>How we overcome it</a:t>
                      </a:r>
                      <a:endParaRPr lang="en-SG" sz="2400" b="0" kern="1200" dirty="0">
                        <a:solidFill>
                          <a:schemeClr val="tx1"/>
                        </a:solidFill>
                        <a:latin typeface="Ebrima" panose="02000000000000000000" pitchFamily="2" charset="0"/>
                        <a:ea typeface="Ebrima" panose="02000000000000000000" pitchFamily="2" charset="0"/>
                        <a:cs typeface="Ebrima" panose="02000000000000000000" pitchFamily="2" charset="0"/>
                      </a:endParaRPr>
                    </a:p>
                  </a:txBody>
                  <a:tcPr/>
                </a:tc>
                <a:extLst>
                  <a:ext uri="{0D108BD9-81ED-4DB2-BD59-A6C34878D82A}">
                    <a16:rowId xmlns:a16="http://schemas.microsoft.com/office/drawing/2014/main" val="395380335"/>
                  </a:ext>
                </a:extLst>
              </a:tr>
              <a:tr h="1517129">
                <a:tc>
                  <a:txBody>
                    <a:bodyPr/>
                    <a:lstStyle/>
                    <a:p>
                      <a:pPr algn="l"/>
                      <a:r>
                        <a:rPr lang="en-SG" sz="3600" dirty="0">
                          <a:latin typeface="Ebrima" panose="02000000000000000000" pitchFamily="2" charset="0"/>
                          <a:ea typeface="Ebrima" panose="02000000000000000000" pitchFamily="2" charset="0"/>
                          <a:cs typeface="Ebrima" panose="02000000000000000000" pitchFamily="2" charset="0"/>
                        </a:rPr>
                        <a:t>Tight schedule among members</a:t>
                      </a:r>
                      <a:endParaRPr lang="en-SG" sz="3600" b="1" dirty="0">
                        <a:latin typeface="Ebrima" panose="02000000000000000000" pitchFamily="2" charset="0"/>
                        <a:ea typeface="Ebrima" panose="02000000000000000000" pitchFamily="2" charset="0"/>
                        <a:cs typeface="Ebrima" panose="02000000000000000000" pitchFamily="2" charset="0"/>
                      </a:endParaRPr>
                    </a:p>
                  </a:txBody>
                  <a:tcPr/>
                </a:tc>
                <a:tc>
                  <a:txBody>
                    <a:bodyPr/>
                    <a:lstStyle/>
                    <a:p>
                      <a:pPr algn="l"/>
                      <a:r>
                        <a:rPr lang="en-SG" sz="2400" kern="1200" dirty="0">
                          <a:latin typeface="Ebrima" panose="02000000000000000000" pitchFamily="2" charset="0"/>
                          <a:ea typeface="Ebrima" panose="02000000000000000000" pitchFamily="2" charset="0"/>
                          <a:cs typeface="Ebrima" panose="02000000000000000000" pitchFamily="2" charset="0"/>
                        </a:rPr>
                        <a:t>There are times where tasks are not completed as planned by the PM due to the busy schedules of the team members. We agreed in sacrificing personal time and find common timeslots to complete the task without causing much delay. </a:t>
                      </a:r>
                      <a:endParaRPr lang="en-SG" sz="2400" b="0" kern="1200" dirty="0">
                        <a:solidFill>
                          <a:schemeClr val="tx1"/>
                        </a:solidFill>
                        <a:latin typeface="Ebrima" panose="02000000000000000000" pitchFamily="2" charset="0"/>
                        <a:ea typeface="Ebrima" panose="02000000000000000000" pitchFamily="2" charset="0"/>
                        <a:cs typeface="Ebrima" panose="02000000000000000000" pitchFamily="2" charset="0"/>
                      </a:endParaRPr>
                    </a:p>
                  </a:txBody>
                  <a:tcPr/>
                </a:tc>
                <a:extLst>
                  <a:ext uri="{0D108BD9-81ED-4DB2-BD59-A6C34878D82A}">
                    <a16:rowId xmlns:a16="http://schemas.microsoft.com/office/drawing/2014/main" val="2488101718"/>
                  </a:ext>
                </a:extLst>
              </a:tr>
              <a:tr h="2056933">
                <a:tc>
                  <a:txBody>
                    <a:bodyPr/>
                    <a:lstStyle/>
                    <a:p>
                      <a:pPr algn="l"/>
                      <a:r>
                        <a:rPr lang="en-SG" sz="3600" kern="1200" dirty="0">
                          <a:latin typeface="Ebrima" panose="02000000000000000000" pitchFamily="2" charset="0"/>
                          <a:ea typeface="Ebrima" panose="02000000000000000000" pitchFamily="2" charset="0"/>
                          <a:cs typeface="Ebrima" panose="02000000000000000000" pitchFamily="2" charset="0"/>
                        </a:rPr>
                        <a:t>Vary strengths of each member</a:t>
                      </a:r>
                      <a:endParaRPr lang="en-SG" sz="3600" b="1" kern="1200" dirty="0">
                        <a:solidFill>
                          <a:schemeClr val="tx1"/>
                        </a:solidFill>
                        <a:latin typeface="Ebrima" panose="02000000000000000000" pitchFamily="2" charset="0"/>
                        <a:ea typeface="Ebrima" panose="02000000000000000000" pitchFamily="2" charset="0"/>
                        <a:cs typeface="Ebrima" panose="02000000000000000000" pitchFamily="2" charset="0"/>
                      </a:endParaRPr>
                    </a:p>
                  </a:txBody>
                  <a:tcPr/>
                </a:tc>
                <a:tc>
                  <a:txBody>
                    <a:bodyPr/>
                    <a:lstStyle/>
                    <a:p>
                      <a:pPr algn="l"/>
                      <a:r>
                        <a:rPr lang="en-SG" sz="2400" kern="1200" dirty="0">
                          <a:latin typeface="Ebrima" panose="02000000000000000000" pitchFamily="2" charset="0"/>
                          <a:ea typeface="Ebrima" panose="02000000000000000000" pitchFamily="2" charset="0"/>
                          <a:cs typeface="Ebrima" panose="02000000000000000000" pitchFamily="2" charset="0"/>
                        </a:rPr>
                        <a:t>The team consist of members with various level of understanding of coding from IS200 and OOAD. </a:t>
                      </a:r>
                    </a:p>
                    <a:p>
                      <a:pPr algn="l"/>
                      <a:r>
                        <a:rPr lang="en-SG" sz="2400" kern="1200" dirty="0">
                          <a:latin typeface="Ebrima" panose="02000000000000000000" pitchFamily="2" charset="0"/>
                          <a:ea typeface="Ebrima" panose="02000000000000000000" pitchFamily="2" charset="0"/>
                          <a:cs typeface="Ebrima" panose="02000000000000000000" pitchFamily="2" charset="0"/>
                        </a:rPr>
                        <a:t>The team decided to leverage on the strengths of each member and also did not leave anyone behind by helping those who are weak in programming. </a:t>
                      </a:r>
                      <a:endParaRPr lang="en-SG" sz="2400" b="0" kern="1200" dirty="0">
                        <a:solidFill>
                          <a:schemeClr val="tx1"/>
                        </a:solidFill>
                        <a:latin typeface="Ebrima" panose="02000000000000000000" pitchFamily="2" charset="0"/>
                        <a:ea typeface="Ebrima" panose="02000000000000000000" pitchFamily="2" charset="0"/>
                        <a:cs typeface="Ebrima" panose="02000000000000000000" pitchFamily="2" charset="0"/>
                      </a:endParaRPr>
                    </a:p>
                  </a:txBody>
                  <a:tcPr/>
                </a:tc>
                <a:extLst>
                  <a:ext uri="{0D108BD9-81ED-4DB2-BD59-A6C34878D82A}">
                    <a16:rowId xmlns:a16="http://schemas.microsoft.com/office/drawing/2014/main" val="2169028962"/>
                  </a:ext>
                </a:extLst>
              </a:tr>
              <a:tr h="2056933">
                <a:tc>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SG" sz="3600" kern="1200" dirty="0">
                          <a:latin typeface="Ebrima" panose="02000000000000000000" pitchFamily="2" charset="0"/>
                          <a:ea typeface="Ebrima" panose="02000000000000000000" pitchFamily="2" charset="0"/>
                          <a:cs typeface="Ebrima" panose="02000000000000000000" pitchFamily="2" charset="0"/>
                        </a:rPr>
                        <a:t>Different personalities and communication styles within the group</a:t>
                      </a:r>
                    </a:p>
                    <a:p>
                      <a:pPr algn="l"/>
                      <a:endParaRPr lang="en-SG" sz="3600" b="1" kern="1200" dirty="0">
                        <a:solidFill>
                          <a:schemeClr val="tx1"/>
                        </a:solidFill>
                        <a:latin typeface="Ebrima" panose="02000000000000000000" pitchFamily="2" charset="0"/>
                        <a:ea typeface="Ebrima" panose="02000000000000000000" pitchFamily="2" charset="0"/>
                        <a:cs typeface="Ebrima" panose="02000000000000000000" pitchFamily="2" charset="0"/>
                      </a:endParaRPr>
                    </a:p>
                  </a:txBody>
                  <a:tcPr/>
                </a:tc>
                <a:tc>
                  <a:txBody>
                    <a:bodyPr/>
                    <a:lstStyle/>
                    <a:p>
                      <a:pPr algn="l"/>
                      <a:r>
                        <a:rPr lang="en-SG" sz="2400" kern="1200" dirty="0">
                          <a:latin typeface="Ebrima" panose="02000000000000000000" pitchFamily="2" charset="0"/>
                          <a:ea typeface="Ebrima" panose="02000000000000000000" pitchFamily="2" charset="0"/>
                          <a:cs typeface="Ebrima" panose="02000000000000000000" pitchFamily="2" charset="0"/>
                        </a:rPr>
                        <a:t>Everyone in the group has a different working and communication preference. It will result in minor conflicts within the team when a member tried to prove his point across. The team decided on finding what works within the group and adopted our own group dynamics.</a:t>
                      </a:r>
                      <a:endParaRPr lang="en-SG" sz="2400" b="0" kern="1200" dirty="0">
                        <a:solidFill>
                          <a:schemeClr val="tx1"/>
                        </a:solidFill>
                        <a:latin typeface="Ebrima" panose="02000000000000000000" pitchFamily="2" charset="0"/>
                        <a:ea typeface="Ebrima" panose="02000000000000000000" pitchFamily="2" charset="0"/>
                        <a:cs typeface="Ebrima" panose="02000000000000000000" pitchFamily="2" charset="0"/>
                      </a:endParaRPr>
                    </a:p>
                  </a:txBody>
                  <a:tcPr/>
                </a:tc>
                <a:extLst>
                  <a:ext uri="{0D108BD9-81ED-4DB2-BD59-A6C34878D82A}">
                    <a16:rowId xmlns:a16="http://schemas.microsoft.com/office/drawing/2014/main" val="3756359154"/>
                  </a:ext>
                </a:extLst>
              </a:tr>
              <a:tr h="1407375">
                <a:tc>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SG" sz="3600" kern="1200" dirty="0">
                          <a:latin typeface="Ebrima" panose="02000000000000000000" pitchFamily="2" charset="0"/>
                          <a:ea typeface="Ebrima" panose="02000000000000000000" pitchFamily="2" charset="0"/>
                          <a:cs typeface="Ebrima" panose="02000000000000000000" pitchFamily="2" charset="0"/>
                        </a:rPr>
                        <a:t>Different style of coding</a:t>
                      </a:r>
                    </a:p>
                    <a:p>
                      <a:pPr algn="l"/>
                      <a:endParaRPr lang="en-SG" sz="3600" b="1" kern="1200" dirty="0">
                        <a:solidFill>
                          <a:schemeClr val="tx1"/>
                        </a:solidFill>
                        <a:latin typeface="Ebrima" panose="02000000000000000000" pitchFamily="2" charset="0"/>
                        <a:ea typeface="Ebrima" panose="02000000000000000000" pitchFamily="2" charset="0"/>
                        <a:cs typeface="Ebrima" panose="02000000000000000000" pitchFamily="2" charset="0"/>
                      </a:endParaRPr>
                    </a:p>
                  </a:txBody>
                  <a:tcPr/>
                </a:tc>
                <a:tc>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SG" sz="2400" kern="1200" dirty="0">
                          <a:latin typeface="Ebrima" panose="02000000000000000000" pitchFamily="2" charset="0"/>
                          <a:ea typeface="Ebrima" panose="02000000000000000000" pitchFamily="2" charset="0"/>
                          <a:cs typeface="Ebrima" panose="02000000000000000000" pitchFamily="2" charset="0"/>
                        </a:rPr>
                        <a:t>There is a vast difference in style of coding by each team member. This resulted in overloading of methods by taking in different parameters to achieve similar goals. </a:t>
                      </a:r>
                      <a:r>
                        <a:rPr lang="en-SG" sz="2400" dirty="0">
                          <a:latin typeface="Ebrima" panose="02000000000000000000" pitchFamily="2" charset="0"/>
                          <a:ea typeface="Ebrima" panose="02000000000000000000" pitchFamily="2" charset="0"/>
                          <a:cs typeface="Ebrima" panose="02000000000000000000" pitchFamily="2" charset="0"/>
                        </a:rPr>
                        <a:t>It </a:t>
                      </a:r>
                      <a:r>
                        <a:rPr lang="en-SG" sz="2400" kern="1200" dirty="0">
                          <a:latin typeface="Ebrima" panose="02000000000000000000" pitchFamily="2" charset="0"/>
                          <a:ea typeface="Ebrima" panose="02000000000000000000" pitchFamily="2" charset="0"/>
                          <a:cs typeface="Ebrima" panose="02000000000000000000" pitchFamily="2" charset="0"/>
                        </a:rPr>
                        <a:t>could have been improved if we have better communications to decide on the exact methods and then modify the result after calling the method. We managed to accommodate to each other and minimize the overloading of methods by deciding which ones are more suitable.</a:t>
                      </a:r>
                    </a:p>
                    <a:p>
                      <a:pPr algn="l"/>
                      <a:endParaRPr lang="en-SG" sz="2400" b="0" kern="1200" dirty="0">
                        <a:solidFill>
                          <a:schemeClr val="tx1"/>
                        </a:solidFill>
                        <a:latin typeface="Ebrima" panose="02000000000000000000" pitchFamily="2" charset="0"/>
                        <a:ea typeface="Ebrima" panose="02000000000000000000" pitchFamily="2" charset="0"/>
                        <a:cs typeface="Ebrima" panose="02000000000000000000" pitchFamily="2" charset="0"/>
                      </a:endParaRPr>
                    </a:p>
                  </a:txBody>
                  <a:tcPr/>
                </a:tc>
                <a:extLst>
                  <a:ext uri="{0D108BD9-81ED-4DB2-BD59-A6C34878D82A}">
                    <a16:rowId xmlns:a16="http://schemas.microsoft.com/office/drawing/2014/main" val="3594529109"/>
                  </a:ext>
                </a:extLst>
              </a:tr>
            </a:tbl>
          </a:graphicData>
        </a:graphic>
      </p:graphicFrame>
    </p:spTree>
    <p:extLst>
      <p:ext uri="{BB962C8B-B14F-4D97-AF65-F5344CB8AC3E}">
        <p14:creationId xmlns:p14="http://schemas.microsoft.com/office/powerpoint/2010/main" val="996716900"/>
      </p:ext>
    </p:extLst>
  </p:cSld>
  <p:clrMapOvr>
    <a:masterClrMapping/>
  </p:clrMapOvr>
  <p:transition spd="slow" advClick="0">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D63D9A-DEB5-4BA3-974C-D7EA1536F949}"/>
              </a:ext>
            </a:extLst>
          </p:cNvPr>
          <p:cNvSpPr>
            <a:spLocks noGrp="1"/>
          </p:cNvSpPr>
          <p:nvPr>
            <p:ph type="sldNum" sz="quarter" idx="12"/>
          </p:nvPr>
        </p:nvSpPr>
        <p:spPr/>
        <p:txBody>
          <a:bodyPr/>
          <a:lstStyle/>
          <a:p>
            <a:fld id="{48F63A3B-78C7-47BE-AE5E-E10140E04643}" type="slidenum">
              <a:rPr lang="en-US" smtClean="0"/>
              <a:t>36</a:t>
            </a:fld>
            <a:endParaRPr lang="en-US" dirty="0"/>
          </a:p>
        </p:txBody>
      </p:sp>
      <p:sp>
        <p:nvSpPr>
          <p:cNvPr id="58" name="TextBox 57">
            <a:extLst>
              <a:ext uri="{FF2B5EF4-FFF2-40B4-BE49-F238E27FC236}">
                <a16:creationId xmlns:a16="http://schemas.microsoft.com/office/drawing/2014/main" id="{E80C39A1-A327-4929-8747-2CF50F4B8D2A}"/>
              </a:ext>
            </a:extLst>
          </p:cNvPr>
          <p:cNvSpPr txBox="1"/>
          <p:nvPr/>
        </p:nvSpPr>
        <p:spPr>
          <a:xfrm>
            <a:off x="1972234" y="1147487"/>
            <a:ext cx="14343607" cy="1323439"/>
          </a:xfrm>
          <a:prstGeom prst="rect">
            <a:avLst/>
          </a:prstGeom>
          <a:noFill/>
        </p:spPr>
        <p:txBody>
          <a:bodyPr wrap="none" rtlCol="0">
            <a:spAutoFit/>
          </a:bodyPr>
          <a:lstStyle/>
          <a:p>
            <a:pPr algn="ctr"/>
            <a:r>
              <a:rPr lang="en-US" sz="8000" b="1" dirty="0">
                <a:solidFill>
                  <a:schemeClr val="tx2"/>
                </a:solidFill>
                <a:latin typeface="Montserrat" charset="0"/>
                <a:ea typeface="Montserrat" charset="0"/>
                <a:cs typeface="Montserrat" charset="0"/>
              </a:rPr>
              <a:t>Interesting facts within the group</a:t>
            </a:r>
            <a:endParaRPr lang="en-US" sz="7200" b="1" dirty="0">
              <a:solidFill>
                <a:schemeClr val="tx2"/>
              </a:solidFill>
              <a:latin typeface="Montserrat" charset="0"/>
              <a:ea typeface="Montserrat" charset="0"/>
              <a:cs typeface="Montserrat" charset="0"/>
            </a:endParaRPr>
          </a:p>
        </p:txBody>
      </p:sp>
      <p:cxnSp>
        <p:nvCxnSpPr>
          <p:cNvPr id="62" name="Straight Connector 61">
            <a:extLst>
              <a:ext uri="{FF2B5EF4-FFF2-40B4-BE49-F238E27FC236}">
                <a16:creationId xmlns:a16="http://schemas.microsoft.com/office/drawing/2014/main" id="{6B4319EE-FDFA-417E-A6A3-BCF11BB18B65}"/>
              </a:ext>
            </a:extLst>
          </p:cNvPr>
          <p:cNvCxnSpPr>
            <a:cxnSpLocks/>
          </p:cNvCxnSpPr>
          <p:nvPr/>
        </p:nvCxnSpPr>
        <p:spPr>
          <a:xfrm>
            <a:off x="6042212" y="2470926"/>
            <a:ext cx="6257364"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6" name="Picture Placeholder 5">
            <a:extLst>
              <a:ext uri="{FF2B5EF4-FFF2-40B4-BE49-F238E27FC236}">
                <a16:creationId xmlns:a16="http://schemas.microsoft.com/office/drawing/2014/main" id="{33162FC8-440D-4E0C-8E49-65D6EA6E51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6166" y="2565876"/>
            <a:ext cx="3393439" cy="3393439"/>
          </a:xfrm>
          <a:prstGeom prst="ellipse">
            <a:avLst/>
          </a:prstGeom>
        </p:spPr>
      </p:pic>
      <p:sp>
        <p:nvSpPr>
          <p:cNvPr id="4" name="TextBox 3">
            <a:extLst>
              <a:ext uri="{FF2B5EF4-FFF2-40B4-BE49-F238E27FC236}">
                <a16:creationId xmlns:a16="http://schemas.microsoft.com/office/drawing/2014/main" id="{99FBCD84-7A10-434C-938A-0495FA65EC9B}"/>
              </a:ext>
            </a:extLst>
          </p:cNvPr>
          <p:cNvSpPr txBox="1"/>
          <p:nvPr/>
        </p:nvSpPr>
        <p:spPr>
          <a:xfrm>
            <a:off x="5393818" y="3369252"/>
            <a:ext cx="8854197" cy="1569660"/>
          </a:xfrm>
          <a:prstGeom prst="rect">
            <a:avLst/>
          </a:prstGeom>
          <a:noFill/>
        </p:spPr>
        <p:txBody>
          <a:bodyPr wrap="square" rtlCol="0">
            <a:spAutoFit/>
          </a:bodyPr>
          <a:lstStyle/>
          <a:p>
            <a:r>
              <a:rPr lang="en-SG" sz="3200" dirty="0"/>
              <a:t>Amanda is a very good pianist and holds a diploma in piano. She is a very good teacher as she teaches people piano and tuition in her free time!!</a:t>
            </a:r>
          </a:p>
        </p:txBody>
      </p:sp>
      <p:pic>
        <p:nvPicPr>
          <p:cNvPr id="8" name="Picture Placeholder 5">
            <a:extLst>
              <a:ext uri="{FF2B5EF4-FFF2-40B4-BE49-F238E27FC236}">
                <a16:creationId xmlns:a16="http://schemas.microsoft.com/office/drawing/2014/main" id="{A1E861DB-A54D-4ACA-BF08-0F749C554D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15900" y="5959315"/>
            <a:ext cx="3891970" cy="3911727"/>
          </a:xfrm>
          <a:prstGeom prst="ellipse">
            <a:avLst/>
          </a:prstGeom>
        </p:spPr>
      </p:pic>
      <p:sp>
        <p:nvSpPr>
          <p:cNvPr id="9" name="TextBox 8">
            <a:extLst>
              <a:ext uri="{FF2B5EF4-FFF2-40B4-BE49-F238E27FC236}">
                <a16:creationId xmlns:a16="http://schemas.microsoft.com/office/drawing/2014/main" id="{520C34A8-F9D5-45DF-8A8B-B5F49873AE61}"/>
              </a:ext>
            </a:extLst>
          </p:cNvPr>
          <p:cNvSpPr txBox="1"/>
          <p:nvPr/>
        </p:nvSpPr>
        <p:spPr>
          <a:xfrm>
            <a:off x="4061703" y="7130348"/>
            <a:ext cx="8854197" cy="1569660"/>
          </a:xfrm>
          <a:prstGeom prst="rect">
            <a:avLst/>
          </a:prstGeom>
          <a:noFill/>
        </p:spPr>
        <p:txBody>
          <a:bodyPr wrap="square" rtlCol="0">
            <a:spAutoFit/>
          </a:bodyPr>
          <a:lstStyle/>
          <a:p>
            <a:r>
              <a:rPr lang="en-SG" sz="3200" dirty="0"/>
              <a:t>Shreyas is a foreign student from India. He has a sister working in Grab as an analyst and hopes to follow his sister’s steps. He’s only 20 this year!</a:t>
            </a:r>
          </a:p>
        </p:txBody>
      </p:sp>
      <p:pic>
        <p:nvPicPr>
          <p:cNvPr id="10" name="Picture Placeholder 5">
            <a:extLst>
              <a:ext uri="{FF2B5EF4-FFF2-40B4-BE49-F238E27FC236}">
                <a16:creationId xmlns:a16="http://schemas.microsoft.com/office/drawing/2014/main" id="{670CE82C-FB74-449B-8CA7-B53B8DA3EF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3462" y="9287136"/>
            <a:ext cx="3198148" cy="3790692"/>
          </a:xfrm>
          <a:prstGeom prst="ellipse">
            <a:avLst/>
          </a:prstGeom>
        </p:spPr>
      </p:pic>
      <p:sp>
        <p:nvSpPr>
          <p:cNvPr id="11" name="TextBox 10">
            <a:extLst>
              <a:ext uri="{FF2B5EF4-FFF2-40B4-BE49-F238E27FC236}">
                <a16:creationId xmlns:a16="http://schemas.microsoft.com/office/drawing/2014/main" id="{34C8993D-895A-42DB-A812-3BBC43ACDDF2}"/>
              </a:ext>
            </a:extLst>
          </p:cNvPr>
          <p:cNvSpPr txBox="1"/>
          <p:nvPr/>
        </p:nvSpPr>
        <p:spPr>
          <a:xfrm>
            <a:off x="5178379" y="10106614"/>
            <a:ext cx="8854197" cy="1569660"/>
          </a:xfrm>
          <a:prstGeom prst="rect">
            <a:avLst/>
          </a:prstGeom>
          <a:noFill/>
        </p:spPr>
        <p:txBody>
          <a:bodyPr wrap="square" rtlCol="0">
            <a:spAutoFit/>
          </a:bodyPr>
          <a:lstStyle/>
          <a:p>
            <a:r>
              <a:rPr lang="en-SG" sz="3200" dirty="0"/>
              <a:t>Joel is the current Events Director for Ellipsis, the student body for SIS. He also enjoys playing the drums and is also part of SMU SAMBA MASALA.</a:t>
            </a:r>
          </a:p>
        </p:txBody>
      </p:sp>
    </p:spTree>
    <p:extLst>
      <p:ext uri="{BB962C8B-B14F-4D97-AF65-F5344CB8AC3E}">
        <p14:creationId xmlns:p14="http://schemas.microsoft.com/office/powerpoint/2010/main" val="334085571"/>
      </p:ext>
    </p:extLst>
  </p:cSld>
  <p:clrMapOvr>
    <a:masterClrMapping/>
  </p:clrMapOvr>
  <p:transition spd="slow" advClick="0">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D63D9A-DEB5-4BA3-974C-D7EA1536F949}"/>
              </a:ext>
            </a:extLst>
          </p:cNvPr>
          <p:cNvSpPr>
            <a:spLocks noGrp="1"/>
          </p:cNvSpPr>
          <p:nvPr>
            <p:ph type="sldNum" sz="quarter" idx="12"/>
          </p:nvPr>
        </p:nvSpPr>
        <p:spPr/>
        <p:txBody>
          <a:bodyPr/>
          <a:lstStyle/>
          <a:p>
            <a:fld id="{48F63A3B-78C7-47BE-AE5E-E10140E04643}" type="slidenum">
              <a:rPr lang="en-US" smtClean="0"/>
              <a:t>37</a:t>
            </a:fld>
            <a:endParaRPr lang="en-US" dirty="0"/>
          </a:p>
        </p:txBody>
      </p:sp>
      <p:sp>
        <p:nvSpPr>
          <p:cNvPr id="58" name="TextBox 57">
            <a:extLst>
              <a:ext uri="{FF2B5EF4-FFF2-40B4-BE49-F238E27FC236}">
                <a16:creationId xmlns:a16="http://schemas.microsoft.com/office/drawing/2014/main" id="{E80C39A1-A327-4929-8747-2CF50F4B8D2A}"/>
              </a:ext>
            </a:extLst>
          </p:cNvPr>
          <p:cNvSpPr txBox="1"/>
          <p:nvPr/>
        </p:nvSpPr>
        <p:spPr>
          <a:xfrm>
            <a:off x="1972234" y="1147487"/>
            <a:ext cx="14343607" cy="1323439"/>
          </a:xfrm>
          <a:prstGeom prst="rect">
            <a:avLst/>
          </a:prstGeom>
          <a:noFill/>
        </p:spPr>
        <p:txBody>
          <a:bodyPr wrap="none" rtlCol="0">
            <a:spAutoFit/>
          </a:bodyPr>
          <a:lstStyle/>
          <a:p>
            <a:pPr algn="ctr"/>
            <a:r>
              <a:rPr lang="en-US" sz="8000" b="1" dirty="0">
                <a:solidFill>
                  <a:schemeClr val="tx2"/>
                </a:solidFill>
                <a:latin typeface="Montserrat" charset="0"/>
                <a:ea typeface="Montserrat" charset="0"/>
                <a:cs typeface="Montserrat" charset="0"/>
              </a:rPr>
              <a:t>Interesting facts within the group</a:t>
            </a:r>
            <a:endParaRPr lang="en-US" sz="7200" b="1" dirty="0">
              <a:solidFill>
                <a:schemeClr val="tx2"/>
              </a:solidFill>
              <a:latin typeface="Montserrat" charset="0"/>
              <a:ea typeface="Montserrat" charset="0"/>
              <a:cs typeface="Montserrat" charset="0"/>
            </a:endParaRPr>
          </a:p>
        </p:txBody>
      </p:sp>
      <p:cxnSp>
        <p:nvCxnSpPr>
          <p:cNvPr id="62" name="Straight Connector 61">
            <a:extLst>
              <a:ext uri="{FF2B5EF4-FFF2-40B4-BE49-F238E27FC236}">
                <a16:creationId xmlns:a16="http://schemas.microsoft.com/office/drawing/2014/main" id="{6B4319EE-FDFA-417E-A6A3-BCF11BB18B65}"/>
              </a:ext>
            </a:extLst>
          </p:cNvPr>
          <p:cNvCxnSpPr>
            <a:cxnSpLocks/>
          </p:cNvCxnSpPr>
          <p:nvPr/>
        </p:nvCxnSpPr>
        <p:spPr>
          <a:xfrm>
            <a:off x="6042212" y="2470926"/>
            <a:ext cx="6257364"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9FBCD84-7A10-434C-938A-0495FA65EC9B}"/>
              </a:ext>
            </a:extLst>
          </p:cNvPr>
          <p:cNvSpPr txBox="1"/>
          <p:nvPr/>
        </p:nvSpPr>
        <p:spPr>
          <a:xfrm>
            <a:off x="6391345" y="4423907"/>
            <a:ext cx="8854197" cy="1569660"/>
          </a:xfrm>
          <a:prstGeom prst="rect">
            <a:avLst/>
          </a:prstGeom>
          <a:noFill/>
        </p:spPr>
        <p:txBody>
          <a:bodyPr wrap="square" rtlCol="0">
            <a:spAutoFit/>
          </a:bodyPr>
          <a:lstStyle/>
          <a:p>
            <a:r>
              <a:rPr lang="en-SG" sz="3200" dirty="0"/>
              <a:t>Ming Xuan has a passion for dancing since JC and is currently in SMU </a:t>
            </a:r>
            <a:r>
              <a:rPr lang="en-SG" sz="3200" dirty="0" err="1"/>
              <a:t>Eurhythmix</a:t>
            </a:r>
            <a:r>
              <a:rPr lang="en-SG" sz="3200" dirty="0"/>
              <a:t> where he is the current Finance Director for the club</a:t>
            </a:r>
          </a:p>
        </p:txBody>
      </p:sp>
      <p:sp>
        <p:nvSpPr>
          <p:cNvPr id="11" name="TextBox 10">
            <a:extLst>
              <a:ext uri="{FF2B5EF4-FFF2-40B4-BE49-F238E27FC236}">
                <a16:creationId xmlns:a16="http://schemas.microsoft.com/office/drawing/2014/main" id="{34C8993D-895A-42DB-A812-3BBC43ACDDF2}"/>
              </a:ext>
            </a:extLst>
          </p:cNvPr>
          <p:cNvSpPr txBox="1"/>
          <p:nvPr/>
        </p:nvSpPr>
        <p:spPr>
          <a:xfrm>
            <a:off x="3301293" y="9484547"/>
            <a:ext cx="8854197" cy="2062103"/>
          </a:xfrm>
          <a:prstGeom prst="rect">
            <a:avLst/>
          </a:prstGeom>
          <a:noFill/>
        </p:spPr>
        <p:txBody>
          <a:bodyPr wrap="square" rtlCol="0">
            <a:spAutoFit/>
          </a:bodyPr>
          <a:lstStyle/>
          <a:p>
            <a:r>
              <a:rPr lang="en-SG" sz="3200" dirty="0"/>
              <a:t>Joleen is a very sporty person and was involved in SMU trekking in the past. She has a keen interest in Marketing where she is currently pursuing a second major in!</a:t>
            </a:r>
          </a:p>
        </p:txBody>
      </p:sp>
      <p:pic>
        <p:nvPicPr>
          <p:cNvPr id="12" name="Picture Placeholder 5">
            <a:extLst>
              <a:ext uri="{FF2B5EF4-FFF2-40B4-BE49-F238E27FC236}">
                <a16:creationId xmlns:a16="http://schemas.microsoft.com/office/drawing/2014/main" id="{9C018D21-69D5-48B2-85A4-9708572B42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162" y="3369252"/>
            <a:ext cx="3300263" cy="3911727"/>
          </a:xfrm>
          <a:prstGeom prst="ellipse">
            <a:avLst/>
          </a:prstGeom>
        </p:spPr>
      </p:pic>
      <p:pic>
        <p:nvPicPr>
          <p:cNvPr id="13" name="Picture Placeholder 5">
            <a:extLst>
              <a:ext uri="{FF2B5EF4-FFF2-40B4-BE49-F238E27FC236}">
                <a16:creationId xmlns:a16="http://schemas.microsoft.com/office/drawing/2014/main" id="{44B0E149-3B46-4153-B678-BA23E3776D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54748" y="8559855"/>
            <a:ext cx="3861093" cy="3911489"/>
          </a:xfrm>
          <a:prstGeom prst="ellipse">
            <a:avLst/>
          </a:prstGeom>
        </p:spPr>
      </p:pic>
    </p:spTree>
    <p:extLst>
      <p:ext uri="{BB962C8B-B14F-4D97-AF65-F5344CB8AC3E}">
        <p14:creationId xmlns:p14="http://schemas.microsoft.com/office/powerpoint/2010/main" val="73527378"/>
      </p:ext>
    </p:extLst>
  </p:cSld>
  <p:clrMapOvr>
    <a:masterClrMapping/>
  </p:clrMapOvr>
  <p:transition spd="slow" advClick="0">
    <p:push dir="u"/>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0970508-05AA-4E3F-9259-C58AA87285F0}"/>
              </a:ext>
            </a:extLst>
          </p:cNvPr>
          <p:cNvSpPr txBox="1"/>
          <p:nvPr/>
        </p:nvSpPr>
        <p:spPr>
          <a:xfrm>
            <a:off x="4544304" y="7464761"/>
            <a:ext cx="9258925" cy="600293"/>
          </a:xfrm>
          <a:prstGeom prst="rect">
            <a:avLst/>
          </a:prstGeom>
          <a:noFill/>
        </p:spPr>
        <p:txBody>
          <a:bodyPr wrap="square" rtlCol="0">
            <a:spAutoFit/>
          </a:bodyPr>
          <a:lstStyle/>
          <a:p>
            <a:pPr algn="ctr"/>
            <a:r>
              <a:rPr lang="en-US" sz="3301" dirty="0">
                <a:solidFill>
                  <a:schemeClr val="bg1"/>
                </a:solidFill>
                <a:latin typeface="Raleway" charset="0"/>
                <a:ea typeface="Raleway" charset="0"/>
                <a:cs typeface="Raleway" charset="0"/>
              </a:rPr>
              <a:t>Any Questions?</a:t>
            </a:r>
          </a:p>
        </p:txBody>
      </p:sp>
      <p:sp>
        <p:nvSpPr>
          <p:cNvPr id="10" name="TextBox 9">
            <a:extLst>
              <a:ext uri="{FF2B5EF4-FFF2-40B4-BE49-F238E27FC236}">
                <a16:creationId xmlns:a16="http://schemas.microsoft.com/office/drawing/2014/main" id="{416D0889-115E-4F93-BCEF-55714281D5F5}"/>
              </a:ext>
            </a:extLst>
          </p:cNvPr>
          <p:cNvSpPr txBox="1"/>
          <p:nvPr/>
        </p:nvSpPr>
        <p:spPr>
          <a:xfrm>
            <a:off x="4835682" y="5529949"/>
            <a:ext cx="8650125" cy="1824025"/>
          </a:xfrm>
          <a:prstGeom prst="rect">
            <a:avLst/>
          </a:prstGeom>
          <a:noFill/>
        </p:spPr>
        <p:txBody>
          <a:bodyPr wrap="none" rtlCol="0">
            <a:spAutoFit/>
          </a:bodyPr>
          <a:lstStyle/>
          <a:p>
            <a:pPr algn="ctr"/>
            <a:r>
              <a:rPr lang="en-US" sz="11253" b="1" dirty="0">
                <a:solidFill>
                  <a:schemeClr val="bg1"/>
                </a:solidFill>
                <a:latin typeface="Montserrat" charset="0"/>
                <a:ea typeface="Montserrat" charset="0"/>
                <a:cs typeface="Montserrat" charset="0"/>
              </a:rPr>
              <a:t>Thank You!</a:t>
            </a:r>
          </a:p>
        </p:txBody>
      </p:sp>
      <p:pic>
        <p:nvPicPr>
          <p:cNvPr id="11" name="Graphic 10">
            <a:extLst>
              <a:ext uri="{FF2B5EF4-FFF2-40B4-BE49-F238E27FC236}">
                <a16:creationId xmlns:a16="http://schemas.microsoft.com/office/drawing/2014/main" id="{BC560F04-3D40-43A2-94B5-F0548BFE9A8E}"/>
              </a:ext>
            </a:extLst>
          </p:cNvPr>
          <p:cNvPicPr>
            <a:picLocks noChangeAspect="1"/>
          </p:cNvPicPr>
          <p:nvPr/>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81000" y="3603949"/>
            <a:ext cx="1926000" cy="1926000"/>
          </a:xfrm>
          <a:prstGeom prst="rect">
            <a:avLst/>
          </a:prstGeom>
        </p:spPr>
      </p:pic>
    </p:spTree>
    <p:extLst>
      <p:ext uri="{BB962C8B-B14F-4D97-AF65-F5344CB8AC3E}">
        <p14:creationId xmlns:p14="http://schemas.microsoft.com/office/powerpoint/2010/main" val="2220063921"/>
      </p:ext>
    </p:extLst>
  </p:cSld>
  <p:clrMapOvr>
    <a:masterClrMapping/>
  </p:clrMapOvr>
  <p:transition spd="slow" advClick="0">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4"/>
          </p:nvPr>
        </p:nvPicPr>
        <p:blipFill>
          <a:blip r:embed="rId3" cstate="email">
            <a:extLst>
              <a:ext uri="{28A0092B-C50C-407E-A947-70E740481C1C}">
                <a14:useLocalDpi xmlns:a14="http://schemas.microsoft.com/office/drawing/2010/main" val="0"/>
              </a:ext>
            </a:extLst>
          </a:blip>
          <a:srcRect t="7643" b="7643"/>
          <a:stretch>
            <a:fillRect/>
          </a:stretch>
        </p:blipFill>
        <p:spPr/>
      </p:pic>
      <p:sp>
        <p:nvSpPr>
          <p:cNvPr id="6" name="Rectangle 5"/>
          <p:cNvSpPr/>
          <p:nvPr/>
        </p:nvSpPr>
        <p:spPr>
          <a:xfrm>
            <a:off x="0" y="-1"/>
            <a:ext cx="18288000" cy="13715999"/>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Roboto Regular" charset="0"/>
            </a:endParaRPr>
          </a:p>
        </p:txBody>
      </p:sp>
      <p:sp>
        <p:nvSpPr>
          <p:cNvPr id="10" name="TextBox 9"/>
          <p:cNvSpPr txBox="1"/>
          <p:nvPr/>
        </p:nvSpPr>
        <p:spPr>
          <a:xfrm>
            <a:off x="4544304" y="7464761"/>
            <a:ext cx="9258925" cy="600293"/>
          </a:xfrm>
          <a:prstGeom prst="rect">
            <a:avLst/>
          </a:prstGeom>
          <a:noFill/>
        </p:spPr>
        <p:txBody>
          <a:bodyPr wrap="square" rtlCol="0">
            <a:spAutoFit/>
          </a:bodyPr>
          <a:lstStyle/>
          <a:p>
            <a:pPr algn="ctr"/>
            <a:r>
              <a:rPr lang="en-US" sz="3301" dirty="0">
                <a:solidFill>
                  <a:schemeClr val="tx2"/>
                </a:solidFill>
                <a:latin typeface="Raleway" charset="0"/>
                <a:ea typeface="Raleway" charset="0"/>
                <a:cs typeface="Raleway" charset="0"/>
              </a:rPr>
              <a:t>Broad Iteration Timeline</a:t>
            </a:r>
          </a:p>
        </p:txBody>
      </p:sp>
      <p:sp>
        <p:nvSpPr>
          <p:cNvPr id="11" name="TextBox 10"/>
          <p:cNvSpPr txBox="1"/>
          <p:nvPr/>
        </p:nvSpPr>
        <p:spPr>
          <a:xfrm>
            <a:off x="5561032" y="5529949"/>
            <a:ext cx="7199408" cy="1824025"/>
          </a:xfrm>
          <a:prstGeom prst="rect">
            <a:avLst/>
          </a:prstGeom>
          <a:noFill/>
        </p:spPr>
        <p:txBody>
          <a:bodyPr wrap="none" rtlCol="0">
            <a:spAutoFit/>
          </a:bodyPr>
          <a:lstStyle/>
          <a:p>
            <a:pPr algn="ctr"/>
            <a:r>
              <a:rPr lang="en-US" sz="11253" b="1" dirty="0">
                <a:solidFill>
                  <a:schemeClr val="tx2"/>
                </a:solidFill>
                <a:latin typeface="Montserrat" charset="0"/>
                <a:ea typeface="Montserrat" charset="0"/>
                <a:cs typeface="Montserrat" charset="0"/>
              </a:rPr>
              <a:t>Schedule</a:t>
            </a:r>
          </a:p>
        </p:txBody>
      </p:sp>
      <p:pic>
        <p:nvPicPr>
          <p:cNvPr id="7" name="Graphic 6">
            <a:extLst>
              <a:ext uri="{FF2B5EF4-FFF2-40B4-BE49-F238E27FC236}">
                <a16:creationId xmlns:a16="http://schemas.microsoft.com/office/drawing/2014/main" id="{49F35B7D-3304-476D-A524-9815040402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81651" y="3605249"/>
            <a:ext cx="1924698" cy="1924698"/>
          </a:xfrm>
          <a:prstGeom prst="rect">
            <a:avLst/>
          </a:prstGeom>
        </p:spPr>
      </p:pic>
    </p:spTree>
    <p:extLst>
      <p:ext uri="{BB962C8B-B14F-4D97-AF65-F5344CB8AC3E}">
        <p14:creationId xmlns:p14="http://schemas.microsoft.com/office/powerpoint/2010/main" val="2851203669"/>
      </p:ext>
    </p:extLst>
  </p:cSld>
  <p:clrMapOvr>
    <a:masterClrMapping/>
  </p:clrMapOvr>
  <p:transition spd="slow">
    <p:push dir="u"/>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D63D9A-DEB5-4BA3-974C-D7EA1536F949}"/>
              </a:ext>
            </a:extLst>
          </p:cNvPr>
          <p:cNvSpPr>
            <a:spLocks noGrp="1"/>
          </p:cNvSpPr>
          <p:nvPr>
            <p:ph type="sldNum" sz="quarter" idx="12"/>
          </p:nvPr>
        </p:nvSpPr>
        <p:spPr/>
        <p:txBody>
          <a:bodyPr/>
          <a:lstStyle/>
          <a:p>
            <a:fld id="{48F63A3B-78C7-47BE-AE5E-E10140E04643}" type="slidenum">
              <a:rPr lang="en-US" smtClean="0"/>
              <a:t>5</a:t>
            </a:fld>
            <a:endParaRPr lang="en-US" dirty="0"/>
          </a:p>
        </p:txBody>
      </p:sp>
      <p:sp>
        <p:nvSpPr>
          <p:cNvPr id="58" name="TextBox 57">
            <a:extLst>
              <a:ext uri="{FF2B5EF4-FFF2-40B4-BE49-F238E27FC236}">
                <a16:creationId xmlns:a16="http://schemas.microsoft.com/office/drawing/2014/main" id="{E80C39A1-A327-4929-8747-2CF50F4B8D2A}"/>
              </a:ext>
            </a:extLst>
          </p:cNvPr>
          <p:cNvSpPr txBox="1"/>
          <p:nvPr/>
        </p:nvSpPr>
        <p:spPr>
          <a:xfrm>
            <a:off x="5273458" y="1470209"/>
            <a:ext cx="7741094" cy="1323439"/>
          </a:xfrm>
          <a:prstGeom prst="rect">
            <a:avLst/>
          </a:prstGeom>
          <a:noFill/>
        </p:spPr>
        <p:txBody>
          <a:bodyPr wrap="none" rtlCol="0">
            <a:spAutoFit/>
          </a:bodyPr>
          <a:lstStyle/>
          <a:p>
            <a:pPr algn="ctr"/>
            <a:r>
              <a:rPr lang="en-US" sz="8000" b="1" dirty="0">
                <a:solidFill>
                  <a:schemeClr val="tx2"/>
                </a:solidFill>
                <a:latin typeface="Montserrat" charset="0"/>
                <a:ea typeface="Montserrat" charset="0"/>
                <a:cs typeface="Montserrat" charset="0"/>
              </a:rPr>
              <a:t>Timeline</a:t>
            </a:r>
            <a:r>
              <a:rPr lang="en-US" sz="7200" b="1" dirty="0">
                <a:solidFill>
                  <a:schemeClr val="tx2"/>
                </a:solidFill>
                <a:latin typeface="Montserrat" charset="0"/>
                <a:ea typeface="Montserrat" charset="0"/>
                <a:cs typeface="Montserrat" charset="0"/>
              </a:rPr>
              <a:t> Overview</a:t>
            </a:r>
          </a:p>
        </p:txBody>
      </p:sp>
      <p:cxnSp>
        <p:nvCxnSpPr>
          <p:cNvPr id="62" name="Straight Connector 61">
            <a:extLst>
              <a:ext uri="{FF2B5EF4-FFF2-40B4-BE49-F238E27FC236}">
                <a16:creationId xmlns:a16="http://schemas.microsoft.com/office/drawing/2014/main" id="{6B4319EE-FDFA-417E-A6A3-BCF11BB18B65}"/>
              </a:ext>
            </a:extLst>
          </p:cNvPr>
          <p:cNvCxnSpPr>
            <a:cxnSpLocks/>
          </p:cNvCxnSpPr>
          <p:nvPr/>
        </p:nvCxnSpPr>
        <p:spPr>
          <a:xfrm>
            <a:off x="4509247" y="2793648"/>
            <a:ext cx="926950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C772F02-2360-46BB-A0B1-56CCEC11FCCD}"/>
              </a:ext>
            </a:extLst>
          </p:cNvPr>
          <p:cNvCxnSpPr>
            <a:cxnSpLocks/>
          </p:cNvCxnSpPr>
          <p:nvPr/>
        </p:nvCxnSpPr>
        <p:spPr>
          <a:xfrm>
            <a:off x="1634577" y="4202617"/>
            <a:ext cx="14630887" cy="149537"/>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68" name="Subtitle 2">
            <a:extLst>
              <a:ext uri="{FF2B5EF4-FFF2-40B4-BE49-F238E27FC236}">
                <a16:creationId xmlns:a16="http://schemas.microsoft.com/office/drawing/2014/main" id="{756FE516-7114-4322-8D7F-84FD92D25B81}"/>
              </a:ext>
            </a:extLst>
          </p:cNvPr>
          <p:cNvSpPr txBox="1">
            <a:spLocks/>
          </p:cNvSpPr>
          <p:nvPr/>
        </p:nvSpPr>
        <p:spPr>
          <a:xfrm>
            <a:off x="2309624" y="3597330"/>
            <a:ext cx="2443384" cy="547862"/>
          </a:xfrm>
          <a:prstGeom prst="rect">
            <a:avLst/>
          </a:prstGeom>
        </p:spPr>
        <p:txBody>
          <a:bodyPr vert="horz" lIns="91440" tIns="45720" rIns="91440" bIns="45720" rtlCol="0">
            <a:noAutofit/>
          </a:bodyPr>
          <a:lstStyle>
            <a:defPPr>
              <a:defRPr lang="en-US"/>
            </a:defPPr>
            <a:lvl1pPr indent="0">
              <a:lnSpc>
                <a:spcPts val="3000"/>
              </a:lnSpc>
              <a:buNone/>
              <a:defRPr sz="3200">
                <a:solidFill>
                  <a:schemeClr val="tx1">
                    <a:lumMod val="85000"/>
                  </a:schemeClr>
                </a:solidFill>
                <a:latin typeface="Century Gothic" panose="020B0502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Iteration 1</a:t>
            </a:r>
          </a:p>
        </p:txBody>
      </p:sp>
      <p:sp>
        <p:nvSpPr>
          <p:cNvPr id="69" name="Subtitle 2">
            <a:extLst>
              <a:ext uri="{FF2B5EF4-FFF2-40B4-BE49-F238E27FC236}">
                <a16:creationId xmlns:a16="http://schemas.microsoft.com/office/drawing/2014/main" id="{75AD5FE3-7893-4224-A2F9-01D496B1B904}"/>
              </a:ext>
            </a:extLst>
          </p:cNvPr>
          <p:cNvSpPr txBox="1">
            <a:spLocks/>
          </p:cNvSpPr>
          <p:nvPr/>
        </p:nvSpPr>
        <p:spPr>
          <a:xfrm>
            <a:off x="7333065" y="3698255"/>
            <a:ext cx="2517041" cy="619915"/>
          </a:xfrm>
          <a:prstGeom prst="rect">
            <a:avLst/>
          </a:prstGeom>
        </p:spPr>
        <p:txBody>
          <a:bodyPr vert="horz" lIns="91440" tIns="45720" rIns="91440" bIns="45720" rtlCol="0">
            <a:noAutofit/>
          </a:bodyPr>
          <a:lstStyle>
            <a:defPPr>
              <a:defRPr lang="en-US"/>
            </a:defPPr>
            <a:lvl1pPr indent="0">
              <a:lnSpc>
                <a:spcPts val="3000"/>
              </a:lnSpc>
              <a:buNone/>
              <a:defRPr sz="3200">
                <a:solidFill>
                  <a:schemeClr val="tx1">
                    <a:lumMod val="85000"/>
                  </a:schemeClr>
                </a:solidFill>
                <a:latin typeface="Century Gothic" panose="020B0502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Iteration 2</a:t>
            </a:r>
          </a:p>
        </p:txBody>
      </p:sp>
      <p:sp>
        <p:nvSpPr>
          <p:cNvPr id="70" name="Subtitle 2">
            <a:extLst>
              <a:ext uri="{FF2B5EF4-FFF2-40B4-BE49-F238E27FC236}">
                <a16:creationId xmlns:a16="http://schemas.microsoft.com/office/drawing/2014/main" id="{8D339EDD-CCDC-4069-BAD4-73A579149714}"/>
              </a:ext>
            </a:extLst>
          </p:cNvPr>
          <p:cNvSpPr txBox="1">
            <a:spLocks/>
          </p:cNvSpPr>
          <p:nvPr/>
        </p:nvSpPr>
        <p:spPr>
          <a:xfrm>
            <a:off x="12422201" y="3815753"/>
            <a:ext cx="2755869" cy="602667"/>
          </a:xfrm>
          <a:prstGeom prst="rect">
            <a:avLst/>
          </a:prstGeom>
        </p:spPr>
        <p:txBody>
          <a:bodyPr vert="horz" lIns="91440" tIns="45720" rIns="91440" bIns="4572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nSpc>
                <a:spcPts val="3000"/>
              </a:lnSpc>
              <a:buNone/>
            </a:pPr>
            <a:r>
              <a:rPr lang="en-US" sz="3200" dirty="0">
                <a:solidFill>
                  <a:schemeClr val="tx1">
                    <a:lumMod val="85000"/>
                  </a:schemeClr>
                </a:solidFill>
                <a:latin typeface="Century Gothic" panose="020B0502020202020204" pitchFamily="34" charset="0"/>
              </a:rPr>
              <a:t>Iteration 3</a:t>
            </a:r>
          </a:p>
        </p:txBody>
      </p:sp>
      <p:cxnSp>
        <p:nvCxnSpPr>
          <p:cNvPr id="72" name="Straight Connector 71">
            <a:extLst>
              <a:ext uri="{FF2B5EF4-FFF2-40B4-BE49-F238E27FC236}">
                <a16:creationId xmlns:a16="http://schemas.microsoft.com/office/drawing/2014/main" id="{1AB68F2A-465E-4124-B73C-30BEC025A464}"/>
              </a:ext>
            </a:extLst>
          </p:cNvPr>
          <p:cNvCxnSpPr>
            <a:cxnSpLocks/>
          </p:cNvCxnSpPr>
          <p:nvPr/>
        </p:nvCxnSpPr>
        <p:spPr>
          <a:xfrm>
            <a:off x="16265464" y="3632887"/>
            <a:ext cx="0" cy="136653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78" name="Subtitle 2">
            <a:extLst>
              <a:ext uri="{FF2B5EF4-FFF2-40B4-BE49-F238E27FC236}">
                <a16:creationId xmlns:a16="http://schemas.microsoft.com/office/drawing/2014/main" id="{6AF80FD3-8F56-4F67-963E-C6CD933DE097}"/>
              </a:ext>
            </a:extLst>
          </p:cNvPr>
          <p:cNvSpPr txBox="1">
            <a:spLocks/>
          </p:cNvSpPr>
          <p:nvPr/>
        </p:nvSpPr>
        <p:spPr>
          <a:xfrm>
            <a:off x="1696225" y="4409579"/>
            <a:ext cx="4647177" cy="1898146"/>
          </a:xfrm>
          <a:prstGeom prst="rect">
            <a:avLst/>
          </a:prstGeom>
        </p:spPr>
        <p:txBody>
          <a:bodyPr vert="horz" lIns="91440" tIns="45720" rIns="91440" bIns="4572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457200" indent="-457200">
              <a:lnSpc>
                <a:spcPct val="100000"/>
              </a:lnSpc>
              <a:buFont typeface="Arial" panose="020B0604020202020204" pitchFamily="34" charset="0"/>
              <a:buChar char="•"/>
            </a:pPr>
            <a:r>
              <a:rPr lang="en-US" sz="2800" dirty="0">
                <a:solidFill>
                  <a:schemeClr val="tx1">
                    <a:lumMod val="85000"/>
                  </a:schemeClr>
                </a:solidFill>
                <a:latin typeface="Century Gothic" panose="020B0502020202020204" pitchFamily="34" charset="0"/>
              </a:rPr>
              <a:t>Planning</a:t>
            </a:r>
          </a:p>
          <a:p>
            <a:pPr marL="457200" indent="-457200">
              <a:lnSpc>
                <a:spcPct val="100000"/>
              </a:lnSpc>
              <a:buFont typeface="Arial" panose="020B0604020202020204" pitchFamily="34" charset="0"/>
              <a:buChar char="•"/>
            </a:pPr>
            <a:r>
              <a:rPr lang="en-US" sz="2800" dirty="0">
                <a:solidFill>
                  <a:schemeClr val="tx1">
                    <a:lumMod val="85000"/>
                  </a:schemeClr>
                </a:solidFill>
                <a:latin typeface="Century Gothic" panose="020B0502020202020204" pitchFamily="34" charset="0"/>
              </a:rPr>
              <a:t>Design Diagrams</a:t>
            </a:r>
          </a:p>
          <a:p>
            <a:pPr marL="457200" indent="-457200">
              <a:lnSpc>
                <a:spcPct val="100000"/>
              </a:lnSpc>
              <a:buFont typeface="Arial" panose="020B0604020202020204" pitchFamily="34" charset="0"/>
              <a:buChar char="•"/>
            </a:pPr>
            <a:r>
              <a:rPr lang="en-US" sz="2800" dirty="0">
                <a:solidFill>
                  <a:schemeClr val="tx1">
                    <a:lumMod val="85000"/>
                  </a:schemeClr>
                </a:solidFill>
                <a:latin typeface="Century Gothic" panose="020B0502020202020204" pitchFamily="34" charset="0"/>
              </a:rPr>
              <a:t>Design Metric</a:t>
            </a:r>
          </a:p>
          <a:p>
            <a:pPr marL="457200" indent="-457200">
              <a:lnSpc>
                <a:spcPct val="100000"/>
              </a:lnSpc>
              <a:buFont typeface="Arial" panose="020B0604020202020204" pitchFamily="34" charset="0"/>
              <a:buChar char="•"/>
            </a:pPr>
            <a:r>
              <a:rPr lang="en-US" sz="2800" dirty="0">
                <a:solidFill>
                  <a:schemeClr val="tx1">
                    <a:lumMod val="85000"/>
                  </a:schemeClr>
                </a:solidFill>
                <a:latin typeface="Century Gothic" panose="020B0502020202020204" pitchFamily="34" charset="0"/>
              </a:rPr>
              <a:t>Develop Critical Plans</a:t>
            </a:r>
          </a:p>
        </p:txBody>
      </p:sp>
      <p:cxnSp>
        <p:nvCxnSpPr>
          <p:cNvPr id="92" name="Straight Connector 91">
            <a:extLst>
              <a:ext uri="{FF2B5EF4-FFF2-40B4-BE49-F238E27FC236}">
                <a16:creationId xmlns:a16="http://schemas.microsoft.com/office/drawing/2014/main" id="{BA54850D-EDE6-450B-87EA-E3C7AE53AA3C}"/>
              </a:ext>
            </a:extLst>
          </p:cNvPr>
          <p:cNvCxnSpPr>
            <a:cxnSpLocks/>
          </p:cNvCxnSpPr>
          <p:nvPr/>
        </p:nvCxnSpPr>
        <p:spPr>
          <a:xfrm>
            <a:off x="10832609" y="3613249"/>
            <a:ext cx="0" cy="136653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EE4BA92C-4B08-47CB-B168-AB8D2DDC297A}"/>
              </a:ext>
            </a:extLst>
          </p:cNvPr>
          <p:cNvCxnSpPr>
            <a:cxnSpLocks/>
          </p:cNvCxnSpPr>
          <p:nvPr/>
        </p:nvCxnSpPr>
        <p:spPr>
          <a:xfrm>
            <a:off x="6049641" y="3668886"/>
            <a:ext cx="0" cy="136653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E4DFF87-CB82-4B28-BE72-9CC93210944A}"/>
              </a:ext>
            </a:extLst>
          </p:cNvPr>
          <p:cNvCxnSpPr>
            <a:cxnSpLocks/>
          </p:cNvCxnSpPr>
          <p:nvPr/>
        </p:nvCxnSpPr>
        <p:spPr>
          <a:xfrm>
            <a:off x="1634577" y="3482566"/>
            <a:ext cx="0" cy="136653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98" name="Subtitle 2">
            <a:extLst>
              <a:ext uri="{FF2B5EF4-FFF2-40B4-BE49-F238E27FC236}">
                <a16:creationId xmlns:a16="http://schemas.microsoft.com/office/drawing/2014/main" id="{CA63376C-9A35-41A5-A646-680558BA1306}"/>
              </a:ext>
            </a:extLst>
          </p:cNvPr>
          <p:cNvSpPr txBox="1">
            <a:spLocks/>
          </p:cNvSpPr>
          <p:nvPr/>
        </p:nvSpPr>
        <p:spPr>
          <a:xfrm>
            <a:off x="11299323" y="4404454"/>
            <a:ext cx="5251316" cy="1898146"/>
          </a:xfrm>
          <a:prstGeom prst="rect">
            <a:avLst/>
          </a:prstGeom>
        </p:spPr>
        <p:txBody>
          <a:bodyPr vert="horz" lIns="91440" tIns="45720" rIns="91440" bIns="4572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457200" indent="-457200">
              <a:lnSpc>
                <a:spcPct val="100000"/>
              </a:lnSpc>
              <a:buFont typeface="Arial" panose="020B0604020202020204" pitchFamily="34" charset="0"/>
              <a:buChar char="•"/>
            </a:pPr>
            <a:r>
              <a:rPr lang="en-US" sz="2800" dirty="0">
                <a:solidFill>
                  <a:schemeClr val="tx1">
                    <a:lumMod val="85000"/>
                  </a:schemeClr>
                </a:solidFill>
                <a:latin typeface="Century Gothic" panose="020B0502020202020204" pitchFamily="34" charset="0"/>
              </a:rPr>
              <a:t>Supervisor Meeting 1</a:t>
            </a:r>
          </a:p>
          <a:p>
            <a:pPr marL="457200" indent="-457200">
              <a:lnSpc>
                <a:spcPct val="100000"/>
              </a:lnSpc>
              <a:buFont typeface="Arial" panose="020B0604020202020204" pitchFamily="34" charset="0"/>
              <a:buChar char="•"/>
            </a:pPr>
            <a:r>
              <a:rPr lang="en-US" sz="2800" dirty="0">
                <a:solidFill>
                  <a:schemeClr val="tx1">
                    <a:lumMod val="85000"/>
                  </a:schemeClr>
                </a:solidFill>
                <a:latin typeface="Century Gothic" panose="020B0502020202020204" pitchFamily="34" charset="0"/>
              </a:rPr>
              <a:t>Top K popular places function development</a:t>
            </a:r>
          </a:p>
          <a:p>
            <a:pPr marL="457200" indent="-457200">
              <a:lnSpc>
                <a:spcPct val="100000"/>
              </a:lnSpc>
              <a:buFont typeface="Arial" panose="020B0604020202020204" pitchFamily="34" charset="0"/>
              <a:buChar char="•"/>
            </a:pPr>
            <a:r>
              <a:rPr lang="en-US" sz="2800" dirty="0">
                <a:solidFill>
                  <a:schemeClr val="tx1">
                    <a:lumMod val="85000"/>
                  </a:schemeClr>
                </a:solidFill>
                <a:latin typeface="Century Gothic" panose="020B0502020202020204" pitchFamily="34" charset="0"/>
              </a:rPr>
              <a:t>Student breakdown function development</a:t>
            </a:r>
          </a:p>
          <a:p>
            <a:pPr marL="457200" indent="-457200">
              <a:lnSpc>
                <a:spcPct val="100000"/>
              </a:lnSpc>
              <a:buFont typeface="Arial" panose="020B0604020202020204" pitchFamily="34" charset="0"/>
              <a:buChar char="•"/>
            </a:pPr>
            <a:r>
              <a:rPr lang="en-US" sz="2800" dirty="0">
                <a:solidFill>
                  <a:schemeClr val="tx1">
                    <a:lumMod val="85000"/>
                  </a:schemeClr>
                </a:solidFill>
                <a:latin typeface="Century Gothic" panose="020B0502020202020204" pitchFamily="34" charset="0"/>
              </a:rPr>
              <a:t>Web UI</a:t>
            </a:r>
          </a:p>
          <a:p>
            <a:pPr marL="457200" indent="-457200">
              <a:lnSpc>
                <a:spcPct val="100000"/>
              </a:lnSpc>
              <a:buFont typeface="Arial" panose="020B0604020202020204" pitchFamily="34" charset="0"/>
              <a:buChar char="•"/>
            </a:pPr>
            <a:r>
              <a:rPr lang="en-US" sz="2800" dirty="0">
                <a:solidFill>
                  <a:schemeClr val="tx1">
                    <a:lumMod val="85000"/>
                  </a:schemeClr>
                </a:solidFill>
                <a:latin typeface="Century Gothic" panose="020B0502020202020204" pitchFamily="34" charset="0"/>
              </a:rPr>
              <a:t>JSON Login Authenticate</a:t>
            </a:r>
          </a:p>
          <a:p>
            <a:pPr marL="457200" indent="-457200">
              <a:lnSpc>
                <a:spcPct val="100000"/>
              </a:lnSpc>
              <a:buFont typeface="Arial" panose="020B0604020202020204" pitchFamily="34" charset="0"/>
              <a:buChar char="•"/>
            </a:pPr>
            <a:r>
              <a:rPr lang="en-US" sz="2800" dirty="0">
                <a:solidFill>
                  <a:schemeClr val="tx1">
                    <a:lumMod val="85000"/>
                  </a:schemeClr>
                </a:solidFill>
                <a:latin typeface="Century Gothic" panose="020B0502020202020204" pitchFamily="34" charset="0"/>
              </a:rPr>
              <a:t>PM Review</a:t>
            </a:r>
          </a:p>
          <a:p>
            <a:pPr marL="457200" indent="-457200">
              <a:lnSpc>
                <a:spcPct val="100000"/>
              </a:lnSpc>
              <a:buFont typeface="Arial" panose="020B0604020202020204" pitchFamily="34" charset="0"/>
              <a:buChar char="•"/>
            </a:pPr>
            <a:r>
              <a:rPr lang="en-US" sz="2800" dirty="0">
                <a:solidFill>
                  <a:schemeClr val="tx1">
                    <a:lumMod val="85000"/>
                  </a:schemeClr>
                </a:solidFill>
                <a:latin typeface="Century Gothic" panose="020B0502020202020204" pitchFamily="34" charset="0"/>
              </a:rPr>
              <a:t>AWS Deployment</a:t>
            </a:r>
          </a:p>
        </p:txBody>
      </p:sp>
      <p:cxnSp>
        <p:nvCxnSpPr>
          <p:cNvPr id="99" name="Straight Connector 98">
            <a:extLst>
              <a:ext uri="{FF2B5EF4-FFF2-40B4-BE49-F238E27FC236}">
                <a16:creationId xmlns:a16="http://schemas.microsoft.com/office/drawing/2014/main" id="{A1045F87-1B37-4DA4-A0D6-9C3531BDDD83}"/>
              </a:ext>
            </a:extLst>
          </p:cNvPr>
          <p:cNvCxnSpPr>
            <a:cxnSpLocks/>
          </p:cNvCxnSpPr>
          <p:nvPr/>
        </p:nvCxnSpPr>
        <p:spPr>
          <a:xfrm>
            <a:off x="1663407" y="8923722"/>
            <a:ext cx="14630887" cy="14953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00" name="Subtitle 2">
            <a:extLst>
              <a:ext uri="{FF2B5EF4-FFF2-40B4-BE49-F238E27FC236}">
                <a16:creationId xmlns:a16="http://schemas.microsoft.com/office/drawing/2014/main" id="{223EA381-D047-441C-936C-4A24ADBCD416}"/>
              </a:ext>
            </a:extLst>
          </p:cNvPr>
          <p:cNvSpPr txBox="1">
            <a:spLocks/>
          </p:cNvSpPr>
          <p:nvPr/>
        </p:nvSpPr>
        <p:spPr>
          <a:xfrm>
            <a:off x="2338454" y="8318435"/>
            <a:ext cx="2443384" cy="547862"/>
          </a:xfrm>
          <a:prstGeom prst="rect">
            <a:avLst/>
          </a:prstGeom>
        </p:spPr>
        <p:txBody>
          <a:bodyPr vert="horz" lIns="91440" tIns="45720" rIns="91440" bIns="45720" rtlCol="0">
            <a:noAutofit/>
          </a:bodyPr>
          <a:lstStyle>
            <a:defPPr>
              <a:defRPr lang="en-US"/>
            </a:defPPr>
            <a:lvl1pPr indent="0">
              <a:lnSpc>
                <a:spcPts val="3000"/>
              </a:lnSpc>
              <a:buNone/>
              <a:defRPr sz="3200">
                <a:solidFill>
                  <a:schemeClr val="tx1">
                    <a:lumMod val="85000"/>
                  </a:schemeClr>
                </a:solidFill>
                <a:latin typeface="Century Gothic" panose="020B0502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Iteration 1</a:t>
            </a:r>
          </a:p>
        </p:txBody>
      </p:sp>
      <p:sp>
        <p:nvSpPr>
          <p:cNvPr id="101" name="Subtitle 2">
            <a:extLst>
              <a:ext uri="{FF2B5EF4-FFF2-40B4-BE49-F238E27FC236}">
                <a16:creationId xmlns:a16="http://schemas.microsoft.com/office/drawing/2014/main" id="{27088D02-9364-457E-A2B6-C6F11C2DA677}"/>
              </a:ext>
            </a:extLst>
          </p:cNvPr>
          <p:cNvSpPr txBox="1">
            <a:spLocks/>
          </p:cNvSpPr>
          <p:nvPr/>
        </p:nvSpPr>
        <p:spPr>
          <a:xfrm>
            <a:off x="7295388" y="8419360"/>
            <a:ext cx="2517041" cy="619915"/>
          </a:xfrm>
          <a:prstGeom prst="rect">
            <a:avLst/>
          </a:prstGeom>
        </p:spPr>
        <p:txBody>
          <a:bodyPr vert="horz" lIns="91440" tIns="45720" rIns="91440" bIns="45720" rtlCol="0">
            <a:noAutofit/>
          </a:bodyPr>
          <a:lstStyle>
            <a:defPPr>
              <a:defRPr lang="en-US"/>
            </a:defPPr>
            <a:lvl1pPr indent="0">
              <a:lnSpc>
                <a:spcPts val="3000"/>
              </a:lnSpc>
              <a:buNone/>
              <a:defRPr sz="3200">
                <a:solidFill>
                  <a:schemeClr val="tx1">
                    <a:lumMod val="85000"/>
                  </a:schemeClr>
                </a:solidFill>
                <a:latin typeface="Century Gothic" panose="020B0502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Iteration 2</a:t>
            </a:r>
          </a:p>
        </p:txBody>
      </p:sp>
      <p:sp>
        <p:nvSpPr>
          <p:cNvPr id="102" name="Subtitle 2">
            <a:extLst>
              <a:ext uri="{FF2B5EF4-FFF2-40B4-BE49-F238E27FC236}">
                <a16:creationId xmlns:a16="http://schemas.microsoft.com/office/drawing/2014/main" id="{60FDA514-3AAB-4E1A-9AD8-9623C7CDE5CA}"/>
              </a:ext>
            </a:extLst>
          </p:cNvPr>
          <p:cNvSpPr txBox="1">
            <a:spLocks/>
          </p:cNvSpPr>
          <p:nvPr/>
        </p:nvSpPr>
        <p:spPr>
          <a:xfrm>
            <a:off x="12451031" y="8536858"/>
            <a:ext cx="2755869" cy="602667"/>
          </a:xfrm>
          <a:prstGeom prst="rect">
            <a:avLst/>
          </a:prstGeom>
        </p:spPr>
        <p:txBody>
          <a:bodyPr vert="horz" lIns="91440" tIns="45720" rIns="91440" bIns="4572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nSpc>
                <a:spcPts val="3000"/>
              </a:lnSpc>
              <a:buNone/>
            </a:pPr>
            <a:r>
              <a:rPr lang="en-US" sz="3200" dirty="0">
                <a:solidFill>
                  <a:schemeClr val="tx1">
                    <a:lumMod val="85000"/>
                  </a:schemeClr>
                </a:solidFill>
                <a:latin typeface="Century Gothic" panose="020B0502020202020204" pitchFamily="34" charset="0"/>
              </a:rPr>
              <a:t>Iteration 3</a:t>
            </a:r>
          </a:p>
        </p:txBody>
      </p:sp>
      <p:cxnSp>
        <p:nvCxnSpPr>
          <p:cNvPr id="103" name="Straight Connector 102">
            <a:extLst>
              <a:ext uri="{FF2B5EF4-FFF2-40B4-BE49-F238E27FC236}">
                <a16:creationId xmlns:a16="http://schemas.microsoft.com/office/drawing/2014/main" id="{6B1FB87C-43E6-4AA3-8234-711FFCACAC86}"/>
              </a:ext>
            </a:extLst>
          </p:cNvPr>
          <p:cNvCxnSpPr>
            <a:cxnSpLocks/>
          </p:cNvCxnSpPr>
          <p:nvPr/>
        </p:nvCxnSpPr>
        <p:spPr>
          <a:xfrm>
            <a:off x="16294294" y="8353992"/>
            <a:ext cx="0" cy="1366536"/>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104" name="Subtitle 2">
            <a:extLst>
              <a:ext uri="{FF2B5EF4-FFF2-40B4-BE49-F238E27FC236}">
                <a16:creationId xmlns:a16="http://schemas.microsoft.com/office/drawing/2014/main" id="{A5039003-D7C7-41C2-B82B-BC7CD8E89DEF}"/>
              </a:ext>
            </a:extLst>
          </p:cNvPr>
          <p:cNvSpPr txBox="1">
            <a:spLocks/>
          </p:cNvSpPr>
          <p:nvPr/>
        </p:nvSpPr>
        <p:spPr>
          <a:xfrm>
            <a:off x="1799198" y="9130684"/>
            <a:ext cx="4133142" cy="1898146"/>
          </a:xfrm>
          <a:prstGeom prst="rect">
            <a:avLst/>
          </a:prstGeom>
        </p:spPr>
        <p:txBody>
          <a:bodyPr vert="horz" lIns="91440" tIns="45720" rIns="91440" bIns="4572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457200" indent="-457200">
              <a:lnSpc>
                <a:spcPct val="100000"/>
              </a:lnSpc>
              <a:buFont typeface="Arial" panose="020B0604020202020204" pitchFamily="34" charset="0"/>
              <a:buChar char="•"/>
            </a:pPr>
            <a:r>
              <a:rPr lang="en-US" sz="2800" dirty="0">
                <a:solidFill>
                  <a:schemeClr val="tx1">
                    <a:lumMod val="85000"/>
                  </a:schemeClr>
                </a:solidFill>
                <a:latin typeface="Century Gothic" panose="020B0502020202020204" pitchFamily="34" charset="0"/>
              </a:rPr>
              <a:t>HTML, Bootstrap and JSP sharing session added</a:t>
            </a:r>
          </a:p>
        </p:txBody>
      </p:sp>
      <p:cxnSp>
        <p:nvCxnSpPr>
          <p:cNvPr id="105" name="Straight Connector 104">
            <a:extLst>
              <a:ext uri="{FF2B5EF4-FFF2-40B4-BE49-F238E27FC236}">
                <a16:creationId xmlns:a16="http://schemas.microsoft.com/office/drawing/2014/main" id="{BC103C84-3D98-4933-B052-7673ABFE56E1}"/>
              </a:ext>
            </a:extLst>
          </p:cNvPr>
          <p:cNvCxnSpPr>
            <a:cxnSpLocks/>
          </p:cNvCxnSpPr>
          <p:nvPr/>
        </p:nvCxnSpPr>
        <p:spPr>
          <a:xfrm>
            <a:off x="10861439" y="8334354"/>
            <a:ext cx="0" cy="136653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67EB65D9-8BE0-45CA-A32B-2A43F88B2C37}"/>
              </a:ext>
            </a:extLst>
          </p:cNvPr>
          <p:cNvCxnSpPr>
            <a:cxnSpLocks/>
          </p:cNvCxnSpPr>
          <p:nvPr/>
        </p:nvCxnSpPr>
        <p:spPr>
          <a:xfrm>
            <a:off x="6078471" y="8389991"/>
            <a:ext cx="0" cy="136653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E5EBE0C-ACE6-4640-A857-7BAF00DDA7F0}"/>
              </a:ext>
            </a:extLst>
          </p:cNvPr>
          <p:cNvCxnSpPr>
            <a:cxnSpLocks/>
          </p:cNvCxnSpPr>
          <p:nvPr/>
        </p:nvCxnSpPr>
        <p:spPr>
          <a:xfrm>
            <a:off x="1663407" y="8203671"/>
            <a:ext cx="0" cy="136653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08" name="Subtitle 2">
            <a:extLst>
              <a:ext uri="{FF2B5EF4-FFF2-40B4-BE49-F238E27FC236}">
                <a16:creationId xmlns:a16="http://schemas.microsoft.com/office/drawing/2014/main" id="{13C5430F-7951-446B-9CD8-128B1F2BACC2}"/>
              </a:ext>
            </a:extLst>
          </p:cNvPr>
          <p:cNvSpPr txBox="1">
            <a:spLocks/>
          </p:cNvSpPr>
          <p:nvPr/>
        </p:nvSpPr>
        <p:spPr>
          <a:xfrm>
            <a:off x="6502417" y="9166414"/>
            <a:ext cx="4373318" cy="1898146"/>
          </a:xfrm>
          <a:prstGeom prst="rect">
            <a:avLst/>
          </a:prstGeom>
        </p:spPr>
        <p:txBody>
          <a:bodyPr vert="horz" lIns="91440" tIns="45720" rIns="91440" bIns="4572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457200" indent="-457200">
              <a:lnSpc>
                <a:spcPct val="100000"/>
              </a:lnSpc>
              <a:buFont typeface="Arial" panose="020B0604020202020204" pitchFamily="34" charset="0"/>
              <a:buChar char="•"/>
            </a:pPr>
            <a:r>
              <a:rPr lang="en-US" sz="2800" dirty="0">
                <a:solidFill>
                  <a:schemeClr val="tx1">
                    <a:lumMod val="85000"/>
                  </a:schemeClr>
                </a:solidFill>
                <a:latin typeface="Century Gothic" panose="020B0502020202020204" pitchFamily="34" charset="0"/>
              </a:rPr>
              <a:t>PM Review Preparation added</a:t>
            </a:r>
          </a:p>
          <a:p>
            <a:pPr marL="457200" indent="-457200">
              <a:lnSpc>
                <a:spcPct val="100000"/>
              </a:lnSpc>
              <a:buFont typeface="Arial" panose="020B0604020202020204" pitchFamily="34" charset="0"/>
              <a:buChar char="•"/>
            </a:pPr>
            <a:r>
              <a:rPr lang="en-US" sz="2800" dirty="0">
                <a:solidFill>
                  <a:schemeClr val="tx1">
                    <a:lumMod val="85000"/>
                  </a:schemeClr>
                </a:solidFill>
                <a:latin typeface="Century Gothic" panose="020B0502020202020204" pitchFamily="34" charset="0"/>
              </a:rPr>
              <a:t>Coding of basic entity and DAO </a:t>
            </a:r>
          </a:p>
        </p:txBody>
      </p:sp>
      <p:sp>
        <p:nvSpPr>
          <p:cNvPr id="109" name="Subtitle 2">
            <a:extLst>
              <a:ext uri="{FF2B5EF4-FFF2-40B4-BE49-F238E27FC236}">
                <a16:creationId xmlns:a16="http://schemas.microsoft.com/office/drawing/2014/main" id="{23D3BAAC-60B9-4844-8B89-AA7B6DE6CD92}"/>
              </a:ext>
            </a:extLst>
          </p:cNvPr>
          <p:cNvSpPr txBox="1">
            <a:spLocks/>
          </p:cNvSpPr>
          <p:nvPr/>
        </p:nvSpPr>
        <p:spPr>
          <a:xfrm>
            <a:off x="11299322" y="9196949"/>
            <a:ext cx="5251317" cy="3076325"/>
          </a:xfrm>
          <a:prstGeom prst="rect">
            <a:avLst/>
          </a:prstGeom>
        </p:spPr>
        <p:txBody>
          <a:bodyPr vert="horz" lIns="91440" tIns="45720" rIns="91440" bIns="4572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457200" indent="-457200">
              <a:lnSpc>
                <a:spcPct val="100000"/>
              </a:lnSpc>
              <a:buFont typeface="Arial" panose="020B0604020202020204" pitchFamily="34" charset="0"/>
              <a:buChar char="•"/>
            </a:pPr>
            <a:r>
              <a:rPr lang="en-US" sz="2800" dirty="0">
                <a:solidFill>
                  <a:schemeClr val="tx1">
                    <a:lumMod val="85000"/>
                  </a:schemeClr>
                </a:solidFill>
                <a:latin typeface="Century Gothic" panose="020B0502020202020204" pitchFamily="34" charset="0"/>
              </a:rPr>
              <a:t>Bootstrap &amp; Upload function development (Spillover)</a:t>
            </a:r>
          </a:p>
          <a:p>
            <a:pPr marL="457200" indent="-457200">
              <a:lnSpc>
                <a:spcPct val="100000"/>
              </a:lnSpc>
              <a:buFont typeface="Arial" panose="020B0604020202020204" pitchFamily="34" charset="0"/>
              <a:buChar char="•"/>
            </a:pPr>
            <a:r>
              <a:rPr lang="en-US" sz="2800" dirty="0">
                <a:solidFill>
                  <a:schemeClr val="tx1">
                    <a:lumMod val="85000"/>
                  </a:schemeClr>
                </a:solidFill>
                <a:latin typeface="Century Gothic" panose="020B0502020202020204" pitchFamily="34" charset="0"/>
              </a:rPr>
              <a:t>Database Connection Properties</a:t>
            </a:r>
          </a:p>
          <a:p>
            <a:pPr marL="457200" indent="-457200">
              <a:lnSpc>
                <a:spcPct val="100000"/>
              </a:lnSpc>
              <a:buFont typeface="Arial" panose="020B0604020202020204" pitchFamily="34" charset="0"/>
              <a:buChar char="•"/>
            </a:pPr>
            <a:r>
              <a:rPr lang="en-US" sz="2800" dirty="0">
                <a:solidFill>
                  <a:schemeClr val="tx1">
                    <a:lumMod val="85000"/>
                  </a:schemeClr>
                </a:solidFill>
                <a:latin typeface="Century Gothic" panose="020B0502020202020204" pitchFamily="34" charset="0"/>
              </a:rPr>
              <a:t>Breakdown Utility class creation</a:t>
            </a:r>
          </a:p>
          <a:p>
            <a:pPr marL="457200" indent="-457200">
              <a:lnSpc>
                <a:spcPct val="100000"/>
              </a:lnSpc>
              <a:buFont typeface="Arial" panose="020B0604020202020204" pitchFamily="34" charset="0"/>
              <a:buChar char="•"/>
            </a:pPr>
            <a:r>
              <a:rPr lang="en-US" sz="2800" dirty="0">
                <a:solidFill>
                  <a:schemeClr val="tx1">
                    <a:lumMod val="85000"/>
                  </a:schemeClr>
                </a:solidFill>
                <a:latin typeface="Century Gothic" panose="020B0502020202020204" pitchFamily="34" charset="0"/>
              </a:rPr>
              <a:t>Time Utility class creation</a:t>
            </a:r>
          </a:p>
          <a:p>
            <a:pPr marL="457200" indent="-457200">
              <a:lnSpc>
                <a:spcPct val="100000"/>
              </a:lnSpc>
              <a:buFont typeface="Arial" panose="020B0604020202020204" pitchFamily="34" charset="0"/>
              <a:buChar char="•"/>
            </a:pPr>
            <a:endParaRPr lang="en-US" sz="2800" dirty="0">
              <a:solidFill>
                <a:schemeClr val="tx1">
                  <a:lumMod val="85000"/>
                </a:schemeClr>
              </a:solidFill>
              <a:latin typeface="Century Gothic" panose="020B0502020202020204" pitchFamily="34" charset="0"/>
            </a:endParaRPr>
          </a:p>
        </p:txBody>
      </p:sp>
      <p:cxnSp>
        <p:nvCxnSpPr>
          <p:cNvPr id="110" name="Straight Connector 109">
            <a:extLst>
              <a:ext uri="{FF2B5EF4-FFF2-40B4-BE49-F238E27FC236}">
                <a16:creationId xmlns:a16="http://schemas.microsoft.com/office/drawing/2014/main" id="{E73315E9-A73D-461F-AF7E-561410C1E784}"/>
              </a:ext>
            </a:extLst>
          </p:cNvPr>
          <p:cNvCxnSpPr>
            <a:cxnSpLocks/>
          </p:cNvCxnSpPr>
          <p:nvPr/>
        </p:nvCxnSpPr>
        <p:spPr>
          <a:xfrm>
            <a:off x="16294294" y="8389991"/>
            <a:ext cx="0" cy="136653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1" name="Subtitle 2">
            <a:extLst>
              <a:ext uri="{FF2B5EF4-FFF2-40B4-BE49-F238E27FC236}">
                <a16:creationId xmlns:a16="http://schemas.microsoft.com/office/drawing/2014/main" id="{132A346E-C56A-431A-9AC3-1FB1CF94812F}"/>
              </a:ext>
            </a:extLst>
          </p:cNvPr>
          <p:cNvSpPr txBox="1">
            <a:spLocks/>
          </p:cNvSpPr>
          <p:nvPr/>
        </p:nvSpPr>
        <p:spPr>
          <a:xfrm>
            <a:off x="6136944" y="4526182"/>
            <a:ext cx="4549533" cy="1898146"/>
          </a:xfrm>
          <a:prstGeom prst="rect">
            <a:avLst/>
          </a:prstGeom>
        </p:spPr>
        <p:txBody>
          <a:bodyPr vert="horz" lIns="91440" tIns="45720" rIns="91440" bIns="4572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457200" indent="-457200">
              <a:lnSpc>
                <a:spcPct val="100000"/>
              </a:lnSpc>
              <a:buFont typeface="Arial" panose="020B0604020202020204" pitchFamily="34" charset="0"/>
              <a:buChar char="•"/>
            </a:pPr>
            <a:r>
              <a:rPr lang="en-US" sz="2800" dirty="0">
                <a:solidFill>
                  <a:schemeClr val="tx1">
                    <a:lumMod val="85000"/>
                  </a:schemeClr>
                </a:solidFill>
                <a:latin typeface="Century Gothic" panose="020B0502020202020204" pitchFamily="34" charset="0"/>
              </a:rPr>
              <a:t>Login Authentication function development</a:t>
            </a:r>
          </a:p>
          <a:p>
            <a:pPr marL="457200" indent="-457200">
              <a:lnSpc>
                <a:spcPct val="100000"/>
              </a:lnSpc>
              <a:buFont typeface="Arial" panose="020B0604020202020204" pitchFamily="34" charset="0"/>
              <a:buChar char="•"/>
            </a:pPr>
            <a:r>
              <a:rPr lang="en-US" sz="2800" dirty="0">
                <a:solidFill>
                  <a:schemeClr val="tx1">
                    <a:lumMod val="85000"/>
                  </a:schemeClr>
                </a:solidFill>
                <a:latin typeface="Century Gothic" panose="020B0502020202020204" pitchFamily="34" charset="0"/>
              </a:rPr>
              <a:t>Bootstrap &amp; Upload function development</a:t>
            </a:r>
          </a:p>
        </p:txBody>
      </p:sp>
      <p:cxnSp>
        <p:nvCxnSpPr>
          <p:cNvPr id="112" name="Straight Connector 111">
            <a:extLst>
              <a:ext uri="{FF2B5EF4-FFF2-40B4-BE49-F238E27FC236}">
                <a16:creationId xmlns:a16="http://schemas.microsoft.com/office/drawing/2014/main" id="{584ABC14-07FC-49D1-ADD7-94199D3E4F0A}"/>
              </a:ext>
            </a:extLst>
          </p:cNvPr>
          <p:cNvCxnSpPr>
            <a:cxnSpLocks/>
          </p:cNvCxnSpPr>
          <p:nvPr/>
        </p:nvCxnSpPr>
        <p:spPr>
          <a:xfrm>
            <a:off x="300149" y="13174246"/>
            <a:ext cx="116144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DD15259-FE74-4B28-A286-FFE69A9F3FAE}"/>
              </a:ext>
            </a:extLst>
          </p:cNvPr>
          <p:cNvCxnSpPr>
            <a:cxnSpLocks/>
          </p:cNvCxnSpPr>
          <p:nvPr/>
        </p:nvCxnSpPr>
        <p:spPr>
          <a:xfrm>
            <a:off x="3387967" y="13190871"/>
            <a:ext cx="116144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4" name="Subtitle 2">
            <a:extLst>
              <a:ext uri="{FF2B5EF4-FFF2-40B4-BE49-F238E27FC236}">
                <a16:creationId xmlns:a16="http://schemas.microsoft.com/office/drawing/2014/main" id="{AFE09403-BC29-4E4C-9B63-769D03CAACE1}"/>
              </a:ext>
            </a:extLst>
          </p:cNvPr>
          <p:cNvSpPr txBox="1">
            <a:spLocks/>
          </p:cNvSpPr>
          <p:nvPr/>
        </p:nvSpPr>
        <p:spPr>
          <a:xfrm>
            <a:off x="1556298" y="12907749"/>
            <a:ext cx="1734199" cy="513975"/>
          </a:xfrm>
          <a:prstGeom prst="rect">
            <a:avLst/>
          </a:prstGeom>
          <a:ln w="12700">
            <a:solidFill>
              <a:schemeClr val="tx1"/>
            </a:solidFill>
          </a:ln>
        </p:spPr>
        <p:txBody>
          <a:bodyPr vert="horz" lIns="91440" tIns="45720" rIns="91440" bIns="4572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nSpc>
                <a:spcPts val="3000"/>
              </a:lnSpc>
              <a:buNone/>
            </a:pPr>
            <a:r>
              <a:rPr lang="en-US" sz="2800" dirty="0">
                <a:solidFill>
                  <a:schemeClr val="tx1">
                    <a:lumMod val="85000"/>
                  </a:schemeClr>
                </a:solidFill>
                <a:latin typeface="Century Gothic" panose="020B0502020202020204" pitchFamily="34" charset="0"/>
              </a:rPr>
              <a:t>Planned</a:t>
            </a:r>
          </a:p>
        </p:txBody>
      </p:sp>
      <p:sp>
        <p:nvSpPr>
          <p:cNvPr id="115" name="Subtitle 2">
            <a:extLst>
              <a:ext uri="{FF2B5EF4-FFF2-40B4-BE49-F238E27FC236}">
                <a16:creationId xmlns:a16="http://schemas.microsoft.com/office/drawing/2014/main" id="{75B2D158-0E0C-4E8D-AE1A-C57B08D3DE9E}"/>
              </a:ext>
            </a:extLst>
          </p:cNvPr>
          <p:cNvSpPr txBox="1">
            <a:spLocks/>
          </p:cNvSpPr>
          <p:nvPr/>
        </p:nvSpPr>
        <p:spPr>
          <a:xfrm>
            <a:off x="4632532" y="12924374"/>
            <a:ext cx="1869885" cy="513491"/>
          </a:xfrm>
          <a:prstGeom prst="rect">
            <a:avLst/>
          </a:prstGeom>
          <a:ln w="12700">
            <a:solidFill>
              <a:schemeClr val="tx1"/>
            </a:solidFill>
          </a:ln>
        </p:spPr>
        <p:txBody>
          <a:bodyPr vert="horz" lIns="91440" tIns="45720" rIns="91440" bIns="4572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nSpc>
                <a:spcPts val="3000"/>
              </a:lnSpc>
              <a:buNone/>
            </a:pPr>
            <a:r>
              <a:rPr lang="en-US" sz="2800" dirty="0">
                <a:solidFill>
                  <a:schemeClr val="tx1">
                    <a:lumMod val="85000"/>
                  </a:schemeClr>
                </a:solidFill>
                <a:latin typeface="Century Gothic" panose="020B0502020202020204" pitchFamily="34" charset="0"/>
              </a:rPr>
              <a:t>Changes</a:t>
            </a:r>
          </a:p>
        </p:txBody>
      </p:sp>
    </p:spTree>
    <p:extLst>
      <p:ext uri="{BB962C8B-B14F-4D97-AF65-F5344CB8AC3E}">
        <p14:creationId xmlns:p14="http://schemas.microsoft.com/office/powerpoint/2010/main" val="111266192"/>
      </p:ext>
    </p:extLst>
  </p:cSld>
  <p:clrMapOvr>
    <a:masterClrMapping/>
  </p:clrMapOvr>
  <p:transition spd="slow" advClick="0">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D63D9A-DEB5-4BA3-974C-D7EA1536F949}"/>
              </a:ext>
            </a:extLst>
          </p:cNvPr>
          <p:cNvSpPr>
            <a:spLocks noGrp="1"/>
          </p:cNvSpPr>
          <p:nvPr>
            <p:ph type="sldNum" sz="quarter" idx="12"/>
          </p:nvPr>
        </p:nvSpPr>
        <p:spPr>
          <a:xfrm>
            <a:off x="12915900" y="12712703"/>
            <a:ext cx="4114800" cy="730250"/>
          </a:xfrm>
        </p:spPr>
        <p:txBody>
          <a:bodyPr/>
          <a:lstStyle/>
          <a:p>
            <a:fld id="{48F63A3B-78C7-47BE-AE5E-E10140E04643}" type="slidenum">
              <a:rPr lang="en-US" smtClean="0"/>
              <a:t>6</a:t>
            </a:fld>
            <a:endParaRPr lang="en-US" dirty="0"/>
          </a:p>
        </p:txBody>
      </p:sp>
      <p:sp>
        <p:nvSpPr>
          <p:cNvPr id="58" name="TextBox 57">
            <a:extLst>
              <a:ext uri="{FF2B5EF4-FFF2-40B4-BE49-F238E27FC236}">
                <a16:creationId xmlns:a16="http://schemas.microsoft.com/office/drawing/2014/main" id="{E80C39A1-A327-4929-8747-2CF50F4B8D2A}"/>
              </a:ext>
            </a:extLst>
          </p:cNvPr>
          <p:cNvSpPr txBox="1"/>
          <p:nvPr/>
        </p:nvSpPr>
        <p:spPr>
          <a:xfrm>
            <a:off x="5273458" y="1470209"/>
            <a:ext cx="7741094" cy="1323439"/>
          </a:xfrm>
          <a:prstGeom prst="rect">
            <a:avLst/>
          </a:prstGeom>
          <a:noFill/>
        </p:spPr>
        <p:txBody>
          <a:bodyPr wrap="none" rtlCol="0">
            <a:spAutoFit/>
          </a:bodyPr>
          <a:lstStyle/>
          <a:p>
            <a:pPr algn="ctr"/>
            <a:r>
              <a:rPr lang="en-US" sz="8000" b="1" dirty="0">
                <a:solidFill>
                  <a:schemeClr val="tx2"/>
                </a:solidFill>
                <a:latin typeface="Montserrat" charset="0"/>
                <a:ea typeface="Montserrat" charset="0"/>
                <a:cs typeface="Montserrat" charset="0"/>
              </a:rPr>
              <a:t>Timeline</a:t>
            </a:r>
            <a:r>
              <a:rPr lang="en-US" sz="7200" b="1" dirty="0">
                <a:solidFill>
                  <a:schemeClr val="tx2"/>
                </a:solidFill>
                <a:latin typeface="Montserrat" charset="0"/>
                <a:ea typeface="Montserrat" charset="0"/>
                <a:cs typeface="Montserrat" charset="0"/>
              </a:rPr>
              <a:t> Overview</a:t>
            </a:r>
          </a:p>
        </p:txBody>
      </p:sp>
      <p:cxnSp>
        <p:nvCxnSpPr>
          <p:cNvPr id="62" name="Straight Connector 61">
            <a:extLst>
              <a:ext uri="{FF2B5EF4-FFF2-40B4-BE49-F238E27FC236}">
                <a16:creationId xmlns:a16="http://schemas.microsoft.com/office/drawing/2014/main" id="{6B4319EE-FDFA-417E-A6A3-BCF11BB18B65}"/>
              </a:ext>
            </a:extLst>
          </p:cNvPr>
          <p:cNvCxnSpPr>
            <a:cxnSpLocks/>
          </p:cNvCxnSpPr>
          <p:nvPr/>
        </p:nvCxnSpPr>
        <p:spPr>
          <a:xfrm>
            <a:off x="4509247" y="2793648"/>
            <a:ext cx="926950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C772F02-2360-46BB-A0B1-56CCEC11FCCD}"/>
              </a:ext>
            </a:extLst>
          </p:cNvPr>
          <p:cNvCxnSpPr>
            <a:cxnSpLocks/>
          </p:cNvCxnSpPr>
          <p:nvPr/>
        </p:nvCxnSpPr>
        <p:spPr>
          <a:xfrm>
            <a:off x="522460" y="4202617"/>
            <a:ext cx="16933363" cy="122648"/>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68" name="Subtitle 2">
            <a:extLst>
              <a:ext uri="{FF2B5EF4-FFF2-40B4-BE49-F238E27FC236}">
                <a16:creationId xmlns:a16="http://schemas.microsoft.com/office/drawing/2014/main" id="{756FE516-7114-4322-8D7F-84FD92D25B81}"/>
              </a:ext>
            </a:extLst>
          </p:cNvPr>
          <p:cNvSpPr txBox="1">
            <a:spLocks/>
          </p:cNvSpPr>
          <p:nvPr/>
        </p:nvSpPr>
        <p:spPr>
          <a:xfrm>
            <a:off x="1469361" y="3597330"/>
            <a:ext cx="2443384" cy="547862"/>
          </a:xfrm>
          <a:prstGeom prst="rect">
            <a:avLst/>
          </a:prstGeom>
        </p:spPr>
        <p:txBody>
          <a:bodyPr vert="horz" lIns="91440" tIns="45720" rIns="91440" bIns="45720" rtlCol="0">
            <a:noAutofit/>
          </a:bodyPr>
          <a:lstStyle>
            <a:defPPr>
              <a:defRPr lang="en-US"/>
            </a:defPPr>
            <a:lvl1pPr indent="0">
              <a:lnSpc>
                <a:spcPts val="3000"/>
              </a:lnSpc>
              <a:buNone/>
              <a:defRPr sz="3200">
                <a:solidFill>
                  <a:schemeClr val="tx1">
                    <a:lumMod val="85000"/>
                  </a:schemeClr>
                </a:solidFill>
                <a:latin typeface="Century Gothic" panose="020B0502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Iteration 4</a:t>
            </a:r>
          </a:p>
        </p:txBody>
      </p:sp>
      <p:sp>
        <p:nvSpPr>
          <p:cNvPr id="69" name="Subtitle 2">
            <a:extLst>
              <a:ext uri="{FF2B5EF4-FFF2-40B4-BE49-F238E27FC236}">
                <a16:creationId xmlns:a16="http://schemas.microsoft.com/office/drawing/2014/main" id="{75AD5FE3-7893-4224-A2F9-01D496B1B904}"/>
              </a:ext>
            </a:extLst>
          </p:cNvPr>
          <p:cNvSpPr txBox="1">
            <a:spLocks/>
          </p:cNvSpPr>
          <p:nvPr/>
        </p:nvSpPr>
        <p:spPr>
          <a:xfrm>
            <a:off x="6026823" y="3698255"/>
            <a:ext cx="2517041" cy="619915"/>
          </a:xfrm>
          <a:prstGeom prst="rect">
            <a:avLst/>
          </a:prstGeom>
        </p:spPr>
        <p:txBody>
          <a:bodyPr vert="horz" lIns="91440" tIns="45720" rIns="91440" bIns="45720" rtlCol="0">
            <a:noAutofit/>
          </a:bodyPr>
          <a:lstStyle>
            <a:defPPr>
              <a:defRPr lang="en-US"/>
            </a:defPPr>
            <a:lvl1pPr indent="0">
              <a:lnSpc>
                <a:spcPts val="3000"/>
              </a:lnSpc>
              <a:buNone/>
              <a:defRPr sz="3200">
                <a:solidFill>
                  <a:schemeClr val="tx1">
                    <a:lumMod val="85000"/>
                  </a:schemeClr>
                </a:solidFill>
                <a:latin typeface="Century Gothic" panose="020B0502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Iteration 5</a:t>
            </a:r>
          </a:p>
        </p:txBody>
      </p:sp>
      <p:sp>
        <p:nvSpPr>
          <p:cNvPr id="70" name="Subtitle 2">
            <a:extLst>
              <a:ext uri="{FF2B5EF4-FFF2-40B4-BE49-F238E27FC236}">
                <a16:creationId xmlns:a16="http://schemas.microsoft.com/office/drawing/2014/main" id="{8D339EDD-CCDC-4069-BAD4-73A579149714}"/>
              </a:ext>
            </a:extLst>
          </p:cNvPr>
          <p:cNvSpPr txBox="1">
            <a:spLocks/>
          </p:cNvSpPr>
          <p:nvPr/>
        </p:nvSpPr>
        <p:spPr>
          <a:xfrm>
            <a:off x="10477297" y="3690704"/>
            <a:ext cx="2755869" cy="602667"/>
          </a:xfrm>
          <a:prstGeom prst="rect">
            <a:avLst/>
          </a:prstGeom>
        </p:spPr>
        <p:txBody>
          <a:bodyPr vert="horz" lIns="91440" tIns="45720" rIns="91440" bIns="4572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nSpc>
                <a:spcPts val="3000"/>
              </a:lnSpc>
              <a:buNone/>
            </a:pPr>
            <a:r>
              <a:rPr lang="en-US" sz="3200" dirty="0">
                <a:solidFill>
                  <a:schemeClr val="tx1">
                    <a:lumMod val="85000"/>
                  </a:schemeClr>
                </a:solidFill>
                <a:latin typeface="Century Gothic" panose="020B0502020202020204" pitchFamily="34" charset="0"/>
              </a:rPr>
              <a:t>Iteration 6</a:t>
            </a:r>
          </a:p>
        </p:txBody>
      </p:sp>
      <p:cxnSp>
        <p:nvCxnSpPr>
          <p:cNvPr id="72" name="Straight Connector 71">
            <a:extLst>
              <a:ext uri="{FF2B5EF4-FFF2-40B4-BE49-F238E27FC236}">
                <a16:creationId xmlns:a16="http://schemas.microsoft.com/office/drawing/2014/main" id="{1AB68F2A-465E-4124-B73C-30BEC025A464}"/>
              </a:ext>
            </a:extLst>
          </p:cNvPr>
          <p:cNvCxnSpPr>
            <a:cxnSpLocks/>
          </p:cNvCxnSpPr>
          <p:nvPr/>
        </p:nvCxnSpPr>
        <p:spPr>
          <a:xfrm>
            <a:off x="13857642" y="3613249"/>
            <a:ext cx="0" cy="136653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78" name="Subtitle 2">
            <a:extLst>
              <a:ext uri="{FF2B5EF4-FFF2-40B4-BE49-F238E27FC236}">
                <a16:creationId xmlns:a16="http://schemas.microsoft.com/office/drawing/2014/main" id="{6AF80FD3-8F56-4F67-963E-C6CD933DE097}"/>
              </a:ext>
            </a:extLst>
          </p:cNvPr>
          <p:cNvSpPr txBox="1">
            <a:spLocks/>
          </p:cNvSpPr>
          <p:nvPr/>
        </p:nvSpPr>
        <p:spPr>
          <a:xfrm>
            <a:off x="690752" y="4382690"/>
            <a:ext cx="4780052" cy="1898146"/>
          </a:xfrm>
          <a:prstGeom prst="rect">
            <a:avLst/>
          </a:prstGeom>
        </p:spPr>
        <p:txBody>
          <a:bodyPr vert="horz" lIns="91440" tIns="45720" rIns="91440" bIns="4572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457200" indent="-457200">
              <a:lnSpc>
                <a:spcPct val="100000"/>
              </a:lnSpc>
              <a:buFont typeface="Arial" panose="020B0604020202020204" pitchFamily="34" charset="0"/>
              <a:buChar char="•"/>
            </a:pPr>
            <a:r>
              <a:rPr lang="en-US" sz="2800" dirty="0">
                <a:solidFill>
                  <a:schemeClr val="tx1">
                    <a:lumMod val="85000"/>
                  </a:schemeClr>
                </a:solidFill>
                <a:latin typeface="Century Gothic" panose="020B0502020202020204" pitchFamily="34" charset="0"/>
              </a:rPr>
              <a:t>Heatmap function development</a:t>
            </a:r>
          </a:p>
          <a:p>
            <a:pPr marL="457200" indent="-457200">
              <a:lnSpc>
                <a:spcPct val="100000"/>
              </a:lnSpc>
              <a:buFont typeface="Arial" panose="020B0604020202020204" pitchFamily="34" charset="0"/>
              <a:buChar char="•"/>
            </a:pPr>
            <a:r>
              <a:rPr lang="en-US" sz="2800" dirty="0">
                <a:solidFill>
                  <a:schemeClr val="tx1">
                    <a:lumMod val="85000"/>
                  </a:schemeClr>
                </a:solidFill>
                <a:latin typeface="Century Gothic" panose="020B0502020202020204" pitchFamily="34" charset="0"/>
              </a:rPr>
              <a:t>Automated Group Detection function development</a:t>
            </a:r>
          </a:p>
          <a:p>
            <a:pPr marL="457200" indent="-457200">
              <a:lnSpc>
                <a:spcPct val="100000"/>
              </a:lnSpc>
              <a:buFont typeface="Arial" panose="020B0604020202020204" pitchFamily="34" charset="0"/>
              <a:buChar char="•"/>
            </a:pPr>
            <a:r>
              <a:rPr lang="en-US" sz="2800" dirty="0">
                <a:solidFill>
                  <a:schemeClr val="tx1">
                    <a:lumMod val="85000"/>
                  </a:schemeClr>
                </a:solidFill>
                <a:latin typeface="Century Gothic" panose="020B0502020202020204" pitchFamily="34" charset="0"/>
              </a:rPr>
              <a:t>JSON bootstrap </a:t>
            </a:r>
          </a:p>
          <a:p>
            <a:pPr marL="457200" indent="-457200">
              <a:lnSpc>
                <a:spcPct val="100000"/>
              </a:lnSpc>
              <a:buFont typeface="Arial" panose="020B0604020202020204" pitchFamily="34" charset="0"/>
              <a:buChar char="•"/>
            </a:pPr>
            <a:r>
              <a:rPr lang="en-US" sz="2800" dirty="0">
                <a:solidFill>
                  <a:schemeClr val="tx1">
                    <a:lumMod val="85000"/>
                  </a:schemeClr>
                </a:solidFill>
                <a:latin typeface="Century Gothic" panose="020B0502020202020204" pitchFamily="34" charset="0"/>
              </a:rPr>
              <a:t>JSON Student breakdown report</a:t>
            </a:r>
          </a:p>
        </p:txBody>
      </p:sp>
      <p:cxnSp>
        <p:nvCxnSpPr>
          <p:cNvPr id="92" name="Straight Connector 91">
            <a:extLst>
              <a:ext uri="{FF2B5EF4-FFF2-40B4-BE49-F238E27FC236}">
                <a16:creationId xmlns:a16="http://schemas.microsoft.com/office/drawing/2014/main" id="{BA54850D-EDE6-450B-87EA-E3C7AE53AA3C}"/>
              </a:ext>
            </a:extLst>
          </p:cNvPr>
          <p:cNvCxnSpPr>
            <a:cxnSpLocks/>
          </p:cNvCxnSpPr>
          <p:nvPr/>
        </p:nvCxnSpPr>
        <p:spPr>
          <a:xfrm>
            <a:off x="9981746" y="3613249"/>
            <a:ext cx="0" cy="136653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EE4BA92C-4B08-47CB-B168-AB8D2DDC297A}"/>
              </a:ext>
            </a:extLst>
          </p:cNvPr>
          <p:cNvCxnSpPr>
            <a:cxnSpLocks/>
          </p:cNvCxnSpPr>
          <p:nvPr/>
        </p:nvCxnSpPr>
        <p:spPr>
          <a:xfrm>
            <a:off x="4937524" y="3668886"/>
            <a:ext cx="0" cy="136653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E4DFF87-CB82-4B28-BE72-9CC93210944A}"/>
              </a:ext>
            </a:extLst>
          </p:cNvPr>
          <p:cNvCxnSpPr>
            <a:cxnSpLocks/>
          </p:cNvCxnSpPr>
          <p:nvPr/>
        </p:nvCxnSpPr>
        <p:spPr>
          <a:xfrm>
            <a:off x="522460" y="3482566"/>
            <a:ext cx="0" cy="136653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97" name="Subtitle 2">
            <a:extLst>
              <a:ext uri="{FF2B5EF4-FFF2-40B4-BE49-F238E27FC236}">
                <a16:creationId xmlns:a16="http://schemas.microsoft.com/office/drawing/2014/main" id="{332BF1C5-CFCB-44FC-B0A3-EA4481C6E4C2}"/>
              </a:ext>
            </a:extLst>
          </p:cNvPr>
          <p:cNvSpPr txBox="1">
            <a:spLocks/>
          </p:cNvSpPr>
          <p:nvPr/>
        </p:nvSpPr>
        <p:spPr>
          <a:xfrm>
            <a:off x="5037543" y="4375595"/>
            <a:ext cx="5156606" cy="1862416"/>
          </a:xfrm>
          <a:prstGeom prst="rect">
            <a:avLst/>
          </a:prstGeom>
        </p:spPr>
        <p:txBody>
          <a:bodyPr vert="horz" lIns="91440" tIns="45720" rIns="91440" bIns="4572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457200" indent="-457200">
              <a:lnSpc>
                <a:spcPct val="100000"/>
              </a:lnSpc>
              <a:buFont typeface="Arial" panose="020B0604020202020204" pitchFamily="34" charset="0"/>
              <a:buChar char="•"/>
            </a:pPr>
            <a:r>
              <a:rPr lang="en-US" sz="2800" dirty="0">
                <a:solidFill>
                  <a:schemeClr val="tx1">
                    <a:lumMod val="85000"/>
                  </a:schemeClr>
                </a:solidFill>
                <a:latin typeface="Century Gothic" panose="020B0502020202020204" pitchFamily="34" charset="0"/>
              </a:rPr>
              <a:t>Supervisor Meeting 2</a:t>
            </a:r>
          </a:p>
          <a:p>
            <a:pPr marL="457200" indent="-457200">
              <a:lnSpc>
                <a:spcPct val="100000"/>
              </a:lnSpc>
              <a:buFont typeface="Arial" panose="020B0604020202020204" pitchFamily="34" charset="0"/>
              <a:buChar char="•"/>
            </a:pPr>
            <a:r>
              <a:rPr lang="en-US" sz="2800" dirty="0">
                <a:solidFill>
                  <a:schemeClr val="tx1">
                    <a:lumMod val="85000"/>
                  </a:schemeClr>
                </a:solidFill>
                <a:latin typeface="Century Gothic" panose="020B0502020202020204" pitchFamily="34" charset="0"/>
              </a:rPr>
              <a:t>Top K next places report function development</a:t>
            </a:r>
          </a:p>
          <a:p>
            <a:pPr marL="457200" indent="-457200">
              <a:buFont typeface="Arial" panose="020B0604020202020204" pitchFamily="34" charset="0"/>
              <a:buChar char="•"/>
            </a:pPr>
            <a:r>
              <a:rPr lang="en-US" sz="2800" dirty="0">
                <a:solidFill>
                  <a:schemeClr val="tx1">
                    <a:lumMod val="85000"/>
                  </a:schemeClr>
                </a:solidFill>
                <a:latin typeface="Century Gothic" panose="020B0502020202020204" pitchFamily="34" charset="0"/>
              </a:rPr>
              <a:t>Top K companions report function development</a:t>
            </a:r>
          </a:p>
          <a:p>
            <a:pPr marL="457200" indent="-457200">
              <a:buFont typeface="Arial" panose="020B0604020202020204" pitchFamily="34" charset="0"/>
              <a:buChar char="•"/>
            </a:pPr>
            <a:r>
              <a:rPr lang="en-US" sz="2800" dirty="0">
                <a:solidFill>
                  <a:schemeClr val="tx1">
                    <a:lumMod val="85000"/>
                  </a:schemeClr>
                </a:solidFill>
                <a:latin typeface="Century Gothic" panose="020B0502020202020204" pitchFamily="34" charset="0"/>
              </a:rPr>
              <a:t>JSON Heatmap</a:t>
            </a:r>
          </a:p>
          <a:p>
            <a:pPr marL="457200" indent="-457200">
              <a:buFont typeface="Arial" panose="020B0604020202020204" pitchFamily="34" charset="0"/>
              <a:buChar char="•"/>
            </a:pPr>
            <a:r>
              <a:rPr lang="en-US" sz="2800" dirty="0">
                <a:solidFill>
                  <a:schemeClr val="tx1">
                    <a:lumMod val="85000"/>
                  </a:schemeClr>
                </a:solidFill>
                <a:latin typeface="Century Gothic" panose="020B0502020202020204" pitchFamily="34" charset="0"/>
              </a:rPr>
              <a:t>JSON AGD</a:t>
            </a:r>
          </a:p>
          <a:p>
            <a:pPr marL="457200" indent="-457200">
              <a:buFont typeface="Arial" panose="020B0604020202020204" pitchFamily="34" charset="0"/>
              <a:buChar char="•"/>
            </a:pPr>
            <a:r>
              <a:rPr lang="en-US" sz="2800" dirty="0">
                <a:solidFill>
                  <a:schemeClr val="tx1">
                    <a:lumMod val="85000"/>
                  </a:schemeClr>
                </a:solidFill>
                <a:latin typeface="Century Gothic" panose="020B0502020202020204" pitchFamily="34" charset="0"/>
              </a:rPr>
              <a:t>JSON Top K reports</a:t>
            </a:r>
          </a:p>
          <a:p>
            <a:pPr marL="457200" indent="-457200">
              <a:lnSpc>
                <a:spcPct val="100000"/>
              </a:lnSpc>
              <a:buFont typeface="Arial" panose="020B0604020202020204" pitchFamily="34" charset="0"/>
              <a:buChar char="•"/>
            </a:pPr>
            <a:r>
              <a:rPr lang="en-US" sz="2800" dirty="0">
                <a:solidFill>
                  <a:schemeClr val="tx1">
                    <a:lumMod val="85000"/>
                  </a:schemeClr>
                </a:solidFill>
                <a:latin typeface="Century Gothic" panose="020B0502020202020204" pitchFamily="34" charset="0"/>
              </a:rPr>
              <a:t>Application demo</a:t>
            </a:r>
          </a:p>
        </p:txBody>
      </p:sp>
      <p:sp>
        <p:nvSpPr>
          <p:cNvPr id="98" name="Subtitle 2">
            <a:extLst>
              <a:ext uri="{FF2B5EF4-FFF2-40B4-BE49-F238E27FC236}">
                <a16:creationId xmlns:a16="http://schemas.microsoft.com/office/drawing/2014/main" id="{CA63376C-9A35-41A5-A646-680558BA1306}"/>
              </a:ext>
            </a:extLst>
          </p:cNvPr>
          <p:cNvSpPr txBox="1">
            <a:spLocks/>
          </p:cNvSpPr>
          <p:nvPr/>
        </p:nvSpPr>
        <p:spPr>
          <a:xfrm>
            <a:off x="10559285" y="4379044"/>
            <a:ext cx="3431905" cy="1898146"/>
          </a:xfrm>
          <a:prstGeom prst="rect">
            <a:avLst/>
          </a:prstGeom>
        </p:spPr>
        <p:txBody>
          <a:bodyPr vert="horz" lIns="91440" tIns="45720" rIns="91440" bIns="4572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457200" indent="-457200">
              <a:lnSpc>
                <a:spcPct val="100000"/>
              </a:lnSpc>
              <a:buFont typeface="Arial" panose="020B0604020202020204" pitchFamily="34" charset="0"/>
              <a:buChar char="•"/>
            </a:pPr>
            <a:r>
              <a:rPr lang="en-US" sz="2800" dirty="0">
                <a:solidFill>
                  <a:schemeClr val="tx1">
                    <a:lumMod val="85000"/>
                  </a:schemeClr>
                </a:solidFill>
                <a:latin typeface="Century Gothic" panose="020B0502020202020204" pitchFamily="34" charset="0"/>
              </a:rPr>
              <a:t>Web UI</a:t>
            </a:r>
          </a:p>
          <a:p>
            <a:pPr marL="457200" indent="-457200">
              <a:lnSpc>
                <a:spcPct val="100000"/>
              </a:lnSpc>
              <a:buFont typeface="Arial" panose="020B0604020202020204" pitchFamily="34" charset="0"/>
              <a:buChar char="•"/>
            </a:pPr>
            <a:r>
              <a:rPr lang="en-US" sz="2800" dirty="0">
                <a:solidFill>
                  <a:schemeClr val="tx1">
                    <a:lumMod val="85000"/>
                  </a:schemeClr>
                </a:solidFill>
                <a:latin typeface="Century Gothic" panose="020B0502020202020204" pitchFamily="34" charset="0"/>
              </a:rPr>
              <a:t>UAT </a:t>
            </a:r>
          </a:p>
          <a:p>
            <a:pPr marL="457200" indent="-457200">
              <a:lnSpc>
                <a:spcPct val="100000"/>
              </a:lnSpc>
              <a:buFont typeface="Arial" panose="020B0604020202020204" pitchFamily="34" charset="0"/>
              <a:buChar char="•"/>
            </a:pPr>
            <a:r>
              <a:rPr lang="en-US" sz="2800" dirty="0">
                <a:solidFill>
                  <a:schemeClr val="tx1">
                    <a:lumMod val="85000"/>
                  </a:schemeClr>
                </a:solidFill>
                <a:latin typeface="Century Gothic" panose="020B0502020202020204" pitchFamily="34" charset="0"/>
              </a:rPr>
              <a:t>Debugging</a:t>
            </a:r>
          </a:p>
          <a:p>
            <a:pPr marL="457200" indent="-457200">
              <a:lnSpc>
                <a:spcPct val="100000"/>
              </a:lnSpc>
              <a:buFont typeface="Arial" panose="020B0604020202020204" pitchFamily="34" charset="0"/>
              <a:buChar char="•"/>
            </a:pPr>
            <a:r>
              <a:rPr lang="en-US" sz="2800" dirty="0">
                <a:solidFill>
                  <a:schemeClr val="tx1">
                    <a:lumMod val="85000"/>
                  </a:schemeClr>
                </a:solidFill>
                <a:latin typeface="Century Gothic" panose="020B0502020202020204" pitchFamily="34" charset="0"/>
              </a:rPr>
              <a:t>Submission</a:t>
            </a:r>
          </a:p>
        </p:txBody>
      </p:sp>
      <p:cxnSp>
        <p:nvCxnSpPr>
          <p:cNvPr id="28" name="Straight Connector 27">
            <a:extLst>
              <a:ext uri="{FF2B5EF4-FFF2-40B4-BE49-F238E27FC236}">
                <a16:creationId xmlns:a16="http://schemas.microsoft.com/office/drawing/2014/main" id="{38A3B062-125D-480D-B0EB-B75E9E9694EC}"/>
              </a:ext>
            </a:extLst>
          </p:cNvPr>
          <p:cNvCxnSpPr>
            <a:cxnSpLocks/>
          </p:cNvCxnSpPr>
          <p:nvPr/>
        </p:nvCxnSpPr>
        <p:spPr>
          <a:xfrm>
            <a:off x="17455823" y="3634902"/>
            <a:ext cx="0" cy="136653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30" name="Subtitle 2">
            <a:extLst>
              <a:ext uri="{FF2B5EF4-FFF2-40B4-BE49-F238E27FC236}">
                <a16:creationId xmlns:a16="http://schemas.microsoft.com/office/drawing/2014/main" id="{3A8F6218-9A77-43C2-9B83-3BF1866A6465}"/>
              </a:ext>
            </a:extLst>
          </p:cNvPr>
          <p:cNvSpPr txBox="1">
            <a:spLocks/>
          </p:cNvSpPr>
          <p:nvPr/>
        </p:nvSpPr>
        <p:spPr>
          <a:xfrm>
            <a:off x="14370451" y="3693850"/>
            <a:ext cx="2755869" cy="602667"/>
          </a:xfrm>
          <a:prstGeom prst="rect">
            <a:avLst/>
          </a:prstGeom>
        </p:spPr>
        <p:txBody>
          <a:bodyPr vert="horz" lIns="91440" tIns="45720" rIns="91440" bIns="4572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nSpc>
                <a:spcPts val="3000"/>
              </a:lnSpc>
              <a:buNone/>
            </a:pPr>
            <a:r>
              <a:rPr lang="en-US" sz="3200" dirty="0">
                <a:solidFill>
                  <a:schemeClr val="tx1">
                    <a:lumMod val="85000"/>
                  </a:schemeClr>
                </a:solidFill>
                <a:latin typeface="Century Gothic" panose="020B0502020202020204" pitchFamily="34" charset="0"/>
              </a:rPr>
              <a:t>Iteration 7</a:t>
            </a:r>
          </a:p>
        </p:txBody>
      </p:sp>
      <p:sp>
        <p:nvSpPr>
          <p:cNvPr id="31" name="Subtitle 2">
            <a:extLst>
              <a:ext uri="{FF2B5EF4-FFF2-40B4-BE49-F238E27FC236}">
                <a16:creationId xmlns:a16="http://schemas.microsoft.com/office/drawing/2014/main" id="{853D8884-A4CD-46D2-896F-BF97B670C32B}"/>
              </a:ext>
            </a:extLst>
          </p:cNvPr>
          <p:cNvSpPr txBox="1">
            <a:spLocks/>
          </p:cNvSpPr>
          <p:nvPr/>
        </p:nvSpPr>
        <p:spPr>
          <a:xfrm>
            <a:off x="14224333" y="4429516"/>
            <a:ext cx="3431905" cy="1898146"/>
          </a:xfrm>
          <a:prstGeom prst="rect">
            <a:avLst/>
          </a:prstGeom>
        </p:spPr>
        <p:txBody>
          <a:bodyPr vert="horz" lIns="91440" tIns="45720" rIns="91440" bIns="4572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457200" indent="-457200">
              <a:lnSpc>
                <a:spcPct val="100000"/>
              </a:lnSpc>
              <a:buFont typeface="Arial" panose="020B0604020202020204" pitchFamily="34" charset="0"/>
              <a:buChar char="•"/>
            </a:pPr>
            <a:r>
              <a:rPr lang="en-US" sz="2800" dirty="0">
                <a:solidFill>
                  <a:schemeClr val="tx1">
                    <a:lumMod val="85000"/>
                  </a:schemeClr>
                </a:solidFill>
                <a:latin typeface="Century Gothic" panose="020B0502020202020204" pitchFamily="34" charset="0"/>
              </a:rPr>
              <a:t>Final Presentation</a:t>
            </a:r>
          </a:p>
        </p:txBody>
      </p:sp>
      <p:cxnSp>
        <p:nvCxnSpPr>
          <p:cNvPr id="43" name="Straight Connector 42">
            <a:extLst>
              <a:ext uri="{FF2B5EF4-FFF2-40B4-BE49-F238E27FC236}">
                <a16:creationId xmlns:a16="http://schemas.microsoft.com/office/drawing/2014/main" id="{0F6344A9-CCDB-4643-BA68-03B7A520461E}"/>
              </a:ext>
            </a:extLst>
          </p:cNvPr>
          <p:cNvCxnSpPr>
            <a:cxnSpLocks/>
          </p:cNvCxnSpPr>
          <p:nvPr/>
        </p:nvCxnSpPr>
        <p:spPr>
          <a:xfrm>
            <a:off x="551290" y="9174389"/>
            <a:ext cx="16933363" cy="12264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Subtitle 2">
            <a:extLst>
              <a:ext uri="{FF2B5EF4-FFF2-40B4-BE49-F238E27FC236}">
                <a16:creationId xmlns:a16="http://schemas.microsoft.com/office/drawing/2014/main" id="{89E48850-F87D-4F0C-94C7-8503F174B954}"/>
              </a:ext>
            </a:extLst>
          </p:cNvPr>
          <p:cNvSpPr txBox="1">
            <a:spLocks/>
          </p:cNvSpPr>
          <p:nvPr/>
        </p:nvSpPr>
        <p:spPr>
          <a:xfrm>
            <a:off x="1498191" y="8569102"/>
            <a:ext cx="2443384" cy="547862"/>
          </a:xfrm>
          <a:prstGeom prst="rect">
            <a:avLst/>
          </a:prstGeom>
        </p:spPr>
        <p:txBody>
          <a:bodyPr vert="horz" lIns="91440" tIns="45720" rIns="91440" bIns="45720" rtlCol="0">
            <a:noAutofit/>
          </a:bodyPr>
          <a:lstStyle>
            <a:defPPr>
              <a:defRPr lang="en-US"/>
            </a:defPPr>
            <a:lvl1pPr indent="0">
              <a:lnSpc>
                <a:spcPts val="3000"/>
              </a:lnSpc>
              <a:buNone/>
              <a:defRPr sz="3200">
                <a:solidFill>
                  <a:schemeClr val="tx1">
                    <a:lumMod val="85000"/>
                  </a:schemeClr>
                </a:solidFill>
                <a:latin typeface="Century Gothic" panose="020B0502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Iteration 4</a:t>
            </a:r>
          </a:p>
        </p:txBody>
      </p:sp>
      <p:sp>
        <p:nvSpPr>
          <p:cNvPr id="45" name="Subtitle 2">
            <a:extLst>
              <a:ext uri="{FF2B5EF4-FFF2-40B4-BE49-F238E27FC236}">
                <a16:creationId xmlns:a16="http://schemas.microsoft.com/office/drawing/2014/main" id="{093F156E-B8B8-4900-A375-34C49C37A033}"/>
              </a:ext>
            </a:extLst>
          </p:cNvPr>
          <p:cNvSpPr txBox="1">
            <a:spLocks/>
          </p:cNvSpPr>
          <p:nvPr/>
        </p:nvSpPr>
        <p:spPr>
          <a:xfrm>
            <a:off x="6055653" y="8670027"/>
            <a:ext cx="2517041" cy="619915"/>
          </a:xfrm>
          <a:prstGeom prst="rect">
            <a:avLst/>
          </a:prstGeom>
        </p:spPr>
        <p:txBody>
          <a:bodyPr vert="horz" lIns="91440" tIns="45720" rIns="91440" bIns="45720" rtlCol="0">
            <a:noAutofit/>
          </a:bodyPr>
          <a:lstStyle>
            <a:defPPr>
              <a:defRPr lang="en-US"/>
            </a:defPPr>
            <a:lvl1pPr indent="0">
              <a:lnSpc>
                <a:spcPts val="3000"/>
              </a:lnSpc>
              <a:buNone/>
              <a:defRPr sz="3200">
                <a:solidFill>
                  <a:schemeClr val="tx1">
                    <a:lumMod val="85000"/>
                  </a:schemeClr>
                </a:solidFill>
                <a:latin typeface="Century Gothic" panose="020B0502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Iteration 5</a:t>
            </a:r>
          </a:p>
        </p:txBody>
      </p:sp>
      <p:sp>
        <p:nvSpPr>
          <p:cNvPr id="46" name="Subtitle 2">
            <a:extLst>
              <a:ext uri="{FF2B5EF4-FFF2-40B4-BE49-F238E27FC236}">
                <a16:creationId xmlns:a16="http://schemas.microsoft.com/office/drawing/2014/main" id="{3A245692-7DB7-415F-BA8D-7F0B5CD279BB}"/>
              </a:ext>
            </a:extLst>
          </p:cNvPr>
          <p:cNvSpPr txBox="1">
            <a:spLocks/>
          </p:cNvSpPr>
          <p:nvPr/>
        </p:nvSpPr>
        <p:spPr>
          <a:xfrm>
            <a:off x="10506127" y="8662476"/>
            <a:ext cx="2755869" cy="602667"/>
          </a:xfrm>
          <a:prstGeom prst="rect">
            <a:avLst/>
          </a:prstGeom>
        </p:spPr>
        <p:txBody>
          <a:bodyPr vert="horz" lIns="91440" tIns="45720" rIns="91440" bIns="4572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nSpc>
                <a:spcPts val="3000"/>
              </a:lnSpc>
              <a:buNone/>
            </a:pPr>
            <a:r>
              <a:rPr lang="en-US" sz="3200" dirty="0">
                <a:solidFill>
                  <a:schemeClr val="tx1">
                    <a:lumMod val="85000"/>
                  </a:schemeClr>
                </a:solidFill>
                <a:latin typeface="Century Gothic" panose="020B0502020202020204" pitchFamily="34" charset="0"/>
              </a:rPr>
              <a:t>Iteration 6</a:t>
            </a:r>
          </a:p>
        </p:txBody>
      </p:sp>
      <p:cxnSp>
        <p:nvCxnSpPr>
          <p:cNvPr id="47" name="Straight Connector 46">
            <a:extLst>
              <a:ext uri="{FF2B5EF4-FFF2-40B4-BE49-F238E27FC236}">
                <a16:creationId xmlns:a16="http://schemas.microsoft.com/office/drawing/2014/main" id="{759C8CF8-BB04-4B7E-BBB5-81E8D8E0CB09}"/>
              </a:ext>
            </a:extLst>
          </p:cNvPr>
          <p:cNvCxnSpPr>
            <a:cxnSpLocks/>
          </p:cNvCxnSpPr>
          <p:nvPr/>
        </p:nvCxnSpPr>
        <p:spPr>
          <a:xfrm>
            <a:off x="13886472" y="8585021"/>
            <a:ext cx="0" cy="136653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8" name="Subtitle 2">
            <a:extLst>
              <a:ext uri="{FF2B5EF4-FFF2-40B4-BE49-F238E27FC236}">
                <a16:creationId xmlns:a16="http://schemas.microsoft.com/office/drawing/2014/main" id="{033DEFA3-EFD2-49CB-BF6E-0D634E963117}"/>
              </a:ext>
            </a:extLst>
          </p:cNvPr>
          <p:cNvSpPr txBox="1">
            <a:spLocks/>
          </p:cNvSpPr>
          <p:nvPr/>
        </p:nvSpPr>
        <p:spPr>
          <a:xfrm>
            <a:off x="536702" y="9354462"/>
            <a:ext cx="4393971" cy="1898146"/>
          </a:xfrm>
          <a:prstGeom prst="rect">
            <a:avLst/>
          </a:prstGeom>
        </p:spPr>
        <p:txBody>
          <a:bodyPr vert="horz" lIns="91440" tIns="45720" rIns="91440" bIns="4572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457200" indent="-457200">
              <a:lnSpc>
                <a:spcPct val="100000"/>
              </a:lnSpc>
              <a:buFont typeface="Arial" panose="020B0604020202020204" pitchFamily="34" charset="0"/>
              <a:buChar char="•"/>
            </a:pPr>
            <a:r>
              <a:rPr lang="en-US" sz="2800" dirty="0">
                <a:solidFill>
                  <a:schemeClr val="tx1">
                    <a:lumMod val="85000"/>
                  </a:schemeClr>
                </a:solidFill>
                <a:latin typeface="Century Gothic" panose="020B0502020202020204" pitchFamily="34" charset="0"/>
              </a:rPr>
              <a:t>Student breakdown function development (Spillover)</a:t>
            </a:r>
          </a:p>
        </p:txBody>
      </p:sp>
      <p:cxnSp>
        <p:nvCxnSpPr>
          <p:cNvPr id="49" name="Straight Connector 48">
            <a:extLst>
              <a:ext uri="{FF2B5EF4-FFF2-40B4-BE49-F238E27FC236}">
                <a16:creationId xmlns:a16="http://schemas.microsoft.com/office/drawing/2014/main" id="{8CA3B844-D276-44FA-9AFF-3E9CB69587BC}"/>
              </a:ext>
            </a:extLst>
          </p:cNvPr>
          <p:cNvCxnSpPr>
            <a:cxnSpLocks/>
          </p:cNvCxnSpPr>
          <p:nvPr/>
        </p:nvCxnSpPr>
        <p:spPr>
          <a:xfrm>
            <a:off x="10010576" y="8585021"/>
            <a:ext cx="0" cy="136653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6008A8-BE87-4C04-8B6B-106F81A06BFF}"/>
              </a:ext>
            </a:extLst>
          </p:cNvPr>
          <p:cNvCxnSpPr>
            <a:cxnSpLocks/>
          </p:cNvCxnSpPr>
          <p:nvPr/>
        </p:nvCxnSpPr>
        <p:spPr>
          <a:xfrm>
            <a:off x="4966354" y="8640658"/>
            <a:ext cx="0" cy="136653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DFBA436-FDA4-417F-88D8-386A2505C660}"/>
              </a:ext>
            </a:extLst>
          </p:cNvPr>
          <p:cNvCxnSpPr>
            <a:cxnSpLocks/>
          </p:cNvCxnSpPr>
          <p:nvPr/>
        </p:nvCxnSpPr>
        <p:spPr>
          <a:xfrm>
            <a:off x="551290" y="8454338"/>
            <a:ext cx="0" cy="136653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2" name="Subtitle 2">
            <a:extLst>
              <a:ext uri="{FF2B5EF4-FFF2-40B4-BE49-F238E27FC236}">
                <a16:creationId xmlns:a16="http://schemas.microsoft.com/office/drawing/2014/main" id="{8ABBCAAB-2D24-4F80-93D5-DA6F9ABA8A0D}"/>
              </a:ext>
            </a:extLst>
          </p:cNvPr>
          <p:cNvSpPr txBox="1">
            <a:spLocks/>
          </p:cNvSpPr>
          <p:nvPr/>
        </p:nvSpPr>
        <p:spPr>
          <a:xfrm>
            <a:off x="5163816" y="9317245"/>
            <a:ext cx="4556676" cy="1862416"/>
          </a:xfrm>
          <a:prstGeom prst="rect">
            <a:avLst/>
          </a:prstGeom>
        </p:spPr>
        <p:txBody>
          <a:bodyPr vert="horz" lIns="91440" tIns="45720" rIns="91440" bIns="4572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457200" indent="-457200">
              <a:lnSpc>
                <a:spcPct val="100000"/>
              </a:lnSpc>
              <a:buFont typeface="Arial" panose="020B0604020202020204" pitchFamily="34" charset="0"/>
              <a:buChar char="•"/>
            </a:pPr>
            <a:r>
              <a:rPr lang="en-US" sz="2800" dirty="0">
                <a:solidFill>
                  <a:schemeClr val="tx1">
                    <a:lumMod val="85000"/>
                  </a:schemeClr>
                </a:solidFill>
                <a:latin typeface="Century Gothic" panose="020B0502020202020204" pitchFamily="34" charset="0"/>
              </a:rPr>
              <a:t>Top K popular places report function development (Moved from iteration 3)</a:t>
            </a:r>
          </a:p>
        </p:txBody>
      </p:sp>
      <p:sp>
        <p:nvSpPr>
          <p:cNvPr id="53" name="Subtitle 2">
            <a:extLst>
              <a:ext uri="{FF2B5EF4-FFF2-40B4-BE49-F238E27FC236}">
                <a16:creationId xmlns:a16="http://schemas.microsoft.com/office/drawing/2014/main" id="{7D882EC0-C060-410B-8ACB-6EEACC214673}"/>
              </a:ext>
            </a:extLst>
          </p:cNvPr>
          <p:cNvSpPr txBox="1">
            <a:spLocks/>
          </p:cNvSpPr>
          <p:nvPr/>
        </p:nvSpPr>
        <p:spPr>
          <a:xfrm>
            <a:off x="10588115" y="9350816"/>
            <a:ext cx="3431905" cy="1898146"/>
          </a:xfrm>
          <a:prstGeom prst="rect">
            <a:avLst/>
          </a:prstGeom>
        </p:spPr>
        <p:txBody>
          <a:bodyPr vert="horz" lIns="91440" tIns="45720" rIns="91440" bIns="4572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457200" indent="-457200">
              <a:lnSpc>
                <a:spcPct val="100000"/>
              </a:lnSpc>
              <a:buFont typeface="Arial" panose="020B0604020202020204" pitchFamily="34" charset="0"/>
              <a:buChar char="•"/>
            </a:pPr>
            <a:r>
              <a:rPr lang="en-US" sz="2800" dirty="0">
                <a:solidFill>
                  <a:schemeClr val="tx1">
                    <a:lumMod val="85000"/>
                  </a:schemeClr>
                </a:solidFill>
                <a:latin typeface="Century Gothic" panose="020B0502020202020204" pitchFamily="34" charset="0"/>
              </a:rPr>
              <a:t>UAT </a:t>
            </a:r>
          </a:p>
          <a:p>
            <a:pPr marL="457200" indent="-457200">
              <a:lnSpc>
                <a:spcPct val="100000"/>
              </a:lnSpc>
              <a:buFont typeface="Arial" panose="020B0604020202020204" pitchFamily="34" charset="0"/>
              <a:buChar char="•"/>
            </a:pPr>
            <a:r>
              <a:rPr lang="en-US" sz="2800" dirty="0">
                <a:solidFill>
                  <a:schemeClr val="tx1">
                    <a:lumMod val="85000"/>
                  </a:schemeClr>
                </a:solidFill>
                <a:latin typeface="Century Gothic" panose="020B0502020202020204" pitchFamily="34" charset="0"/>
              </a:rPr>
              <a:t>Debugging</a:t>
            </a:r>
          </a:p>
          <a:p>
            <a:pPr marL="457200" indent="-457200">
              <a:lnSpc>
                <a:spcPct val="100000"/>
              </a:lnSpc>
              <a:buFont typeface="Arial" panose="020B0604020202020204" pitchFamily="34" charset="0"/>
              <a:buChar char="•"/>
            </a:pPr>
            <a:r>
              <a:rPr lang="en-US" sz="2800" dirty="0">
                <a:solidFill>
                  <a:schemeClr val="tx1">
                    <a:lumMod val="85000"/>
                  </a:schemeClr>
                </a:solidFill>
                <a:latin typeface="Century Gothic" panose="020B0502020202020204" pitchFamily="34" charset="0"/>
              </a:rPr>
              <a:t>Mock Q&amp;A</a:t>
            </a:r>
          </a:p>
          <a:p>
            <a:pPr marL="457200" indent="-457200">
              <a:lnSpc>
                <a:spcPct val="100000"/>
              </a:lnSpc>
              <a:buFont typeface="Arial" panose="020B0604020202020204" pitchFamily="34" charset="0"/>
              <a:buChar char="•"/>
            </a:pPr>
            <a:r>
              <a:rPr lang="en-US" sz="2800" dirty="0">
                <a:solidFill>
                  <a:schemeClr val="tx1">
                    <a:lumMod val="85000"/>
                  </a:schemeClr>
                </a:solidFill>
                <a:latin typeface="Century Gothic" panose="020B0502020202020204" pitchFamily="34" charset="0"/>
              </a:rPr>
              <a:t>Submission</a:t>
            </a:r>
          </a:p>
        </p:txBody>
      </p:sp>
      <p:cxnSp>
        <p:nvCxnSpPr>
          <p:cNvPr id="54" name="Straight Connector 53">
            <a:extLst>
              <a:ext uri="{FF2B5EF4-FFF2-40B4-BE49-F238E27FC236}">
                <a16:creationId xmlns:a16="http://schemas.microsoft.com/office/drawing/2014/main" id="{0DB7A4B3-EA47-4C21-9E7D-BF3657D321AD}"/>
              </a:ext>
            </a:extLst>
          </p:cNvPr>
          <p:cNvCxnSpPr>
            <a:cxnSpLocks/>
          </p:cNvCxnSpPr>
          <p:nvPr/>
        </p:nvCxnSpPr>
        <p:spPr>
          <a:xfrm>
            <a:off x="17484653" y="8606674"/>
            <a:ext cx="0" cy="136653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Subtitle 2">
            <a:extLst>
              <a:ext uri="{FF2B5EF4-FFF2-40B4-BE49-F238E27FC236}">
                <a16:creationId xmlns:a16="http://schemas.microsoft.com/office/drawing/2014/main" id="{A97C26F5-EF35-4F8C-86A3-D506326E8BDC}"/>
              </a:ext>
            </a:extLst>
          </p:cNvPr>
          <p:cNvSpPr txBox="1">
            <a:spLocks/>
          </p:cNvSpPr>
          <p:nvPr/>
        </p:nvSpPr>
        <p:spPr>
          <a:xfrm>
            <a:off x="14399281" y="8665622"/>
            <a:ext cx="2755869" cy="602667"/>
          </a:xfrm>
          <a:prstGeom prst="rect">
            <a:avLst/>
          </a:prstGeom>
        </p:spPr>
        <p:txBody>
          <a:bodyPr vert="horz" lIns="91440" tIns="45720" rIns="91440" bIns="4572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nSpc>
                <a:spcPts val="3000"/>
              </a:lnSpc>
              <a:buNone/>
            </a:pPr>
            <a:r>
              <a:rPr lang="en-US" sz="3200" dirty="0">
                <a:solidFill>
                  <a:schemeClr val="tx1">
                    <a:lumMod val="85000"/>
                  </a:schemeClr>
                </a:solidFill>
                <a:latin typeface="Century Gothic" panose="020B0502020202020204" pitchFamily="34" charset="0"/>
              </a:rPr>
              <a:t>Iteration 7</a:t>
            </a:r>
          </a:p>
        </p:txBody>
      </p:sp>
      <p:sp>
        <p:nvSpPr>
          <p:cNvPr id="56" name="Subtitle 2">
            <a:extLst>
              <a:ext uri="{FF2B5EF4-FFF2-40B4-BE49-F238E27FC236}">
                <a16:creationId xmlns:a16="http://schemas.microsoft.com/office/drawing/2014/main" id="{91474ADE-CF92-4650-BE90-D3C53978BF84}"/>
              </a:ext>
            </a:extLst>
          </p:cNvPr>
          <p:cNvSpPr txBox="1">
            <a:spLocks/>
          </p:cNvSpPr>
          <p:nvPr/>
        </p:nvSpPr>
        <p:spPr>
          <a:xfrm>
            <a:off x="14253163" y="9279368"/>
            <a:ext cx="3431905" cy="1898146"/>
          </a:xfrm>
          <a:prstGeom prst="rect">
            <a:avLst/>
          </a:prstGeom>
        </p:spPr>
        <p:txBody>
          <a:bodyPr vert="horz" lIns="91440" tIns="45720" rIns="91440" bIns="4572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457200" indent="-457200">
              <a:lnSpc>
                <a:spcPct val="100000"/>
              </a:lnSpc>
              <a:buFont typeface="Arial" panose="020B0604020202020204" pitchFamily="34" charset="0"/>
              <a:buChar char="•"/>
            </a:pPr>
            <a:r>
              <a:rPr lang="en-US" sz="2800" dirty="0">
                <a:solidFill>
                  <a:schemeClr val="tx1">
                    <a:lumMod val="85000"/>
                  </a:schemeClr>
                </a:solidFill>
                <a:latin typeface="Century Gothic" panose="020B0502020202020204" pitchFamily="34" charset="0"/>
              </a:rPr>
              <a:t>Final Presentation</a:t>
            </a:r>
          </a:p>
        </p:txBody>
      </p:sp>
      <p:cxnSp>
        <p:nvCxnSpPr>
          <p:cNvPr id="57" name="Straight Connector 56">
            <a:extLst>
              <a:ext uri="{FF2B5EF4-FFF2-40B4-BE49-F238E27FC236}">
                <a16:creationId xmlns:a16="http://schemas.microsoft.com/office/drawing/2014/main" id="{D28D2916-A12C-4EE7-A721-44CC093BDCC3}"/>
              </a:ext>
            </a:extLst>
          </p:cNvPr>
          <p:cNvCxnSpPr>
            <a:cxnSpLocks/>
          </p:cNvCxnSpPr>
          <p:nvPr/>
        </p:nvCxnSpPr>
        <p:spPr>
          <a:xfrm>
            <a:off x="300149" y="13174246"/>
            <a:ext cx="116144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D52399C-27D7-4BDB-9FEB-85B22428D6C9}"/>
              </a:ext>
            </a:extLst>
          </p:cNvPr>
          <p:cNvCxnSpPr>
            <a:cxnSpLocks/>
          </p:cNvCxnSpPr>
          <p:nvPr/>
        </p:nvCxnSpPr>
        <p:spPr>
          <a:xfrm>
            <a:off x="3387967" y="13190871"/>
            <a:ext cx="116144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0" name="Subtitle 2">
            <a:extLst>
              <a:ext uri="{FF2B5EF4-FFF2-40B4-BE49-F238E27FC236}">
                <a16:creationId xmlns:a16="http://schemas.microsoft.com/office/drawing/2014/main" id="{931E3827-5515-4DB6-AA02-6F8C2080BE76}"/>
              </a:ext>
            </a:extLst>
          </p:cNvPr>
          <p:cNvSpPr txBox="1">
            <a:spLocks/>
          </p:cNvSpPr>
          <p:nvPr/>
        </p:nvSpPr>
        <p:spPr>
          <a:xfrm>
            <a:off x="1556298" y="12907749"/>
            <a:ext cx="1734199" cy="513975"/>
          </a:xfrm>
          <a:prstGeom prst="rect">
            <a:avLst/>
          </a:prstGeom>
          <a:ln w="12700">
            <a:solidFill>
              <a:schemeClr val="tx1"/>
            </a:solidFill>
          </a:ln>
        </p:spPr>
        <p:txBody>
          <a:bodyPr vert="horz" lIns="91440" tIns="45720" rIns="91440" bIns="4572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nSpc>
                <a:spcPts val="3000"/>
              </a:lnSpc>
              <a:buNone/>
            </a:pPr>
            <a:r>
              <a:rPr lang="en-US" sz="2800" dirty="0">
                <a:solidFill>
                  <a:schemeClr val="tx1">
                    <a:lumMod val="85000"/>
                  </a:schemeClr>
                </a:solidFill>
                <a:latin typeface="Century Gothic" panose="020B0502020202020204" pitchFamily="34" charset="0"/>
              </a:rPr>
              <a:t>Planned</a:t>
            </a:r>
          </a:p>
        </p:txBody>
      </p:sp>
      <p:sp>
        <p:nvSpPr>
          <p:cNvPr id="61" name="Subtitle 2">
            <a:extLst>
              <a:ext uri="{FF2B5EF4-FFF2-40B4-BE49-F238E27FC236}">
                <a16:creationId xmlns:a16="http://schemas.microsoft.com/office/drawing/2014/main" id="{FFE387A3-519E-4DC6-9FE3-2BCBDF295702}"/>
              </a:ext>
            </a:extLst>
          </p:cNvPr>
          <p:cNvSpPr txBox="1">
            <a:spLocks/>
          </p:cNvSpPr>
          <p:nvPr/>
        </p:nvSpPr>
        <p:spPr>
          <a:xfrm>
            <a:off x="4632532" y="12924374"/>
            <a:ext cx="1869885" cy="513491"/>
          </a:xfrm>
          <a:prstGeom prst="rect">
            <a:avLst/>
          </a:prstGeom>
          <a:ln w="12700">
            <a:solidFill>
              <a:schemeClr val="tx1"/>
            </a:solidFill>
          </a:ln>
        </p:spPr>
        <p:txBody>
          <a:bodyPr vert="horz" lIns="91440" tIns="45720" rIns="91440" bIns="4572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nSpc>
                <a:spcPts val="3000"/>
              </a:lnSpc>
              <a:buNone/>
            </a:pPr>
            <a:r>
              <a:rPr lang="en-US" sz="2800" dirty="0">
                <a:solidFill>
                  <a:schemeClr val="tx1">
                    <a:lumMod val="85000"/>
                  </a:schemeClr>
                </a:solidFill>
                <a:latin typeface="Century Gothic" panose="020B0502020202020204" pitchFamily="34" charset="0"/>
              </a:rPr>
              <a:t>Changes</a:t>
            </a:r>
          </a:p>
        </p:txBody>
      </p:sp>
    </p:spTree>
    <p:extLst>
      <p:ext uri="{BB962C8B-B14F-4D97-AF65-F5344CB8AC3E}">
        <p14:creationId xmlns:p14="http://schemas.microsoft.com/office/powerpoint/2010/main" val="2259301392"/>
      </p:ext>
    </p:extLst>
  </p:cSld>
  <p:clrMapOvr>
    <a:masterClrMapping/>
  </p:clrMapOvr>
  <p:transition spd="slow" advClick="0">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D63D9A-DEB5-4BA3-974C-D7EA1536F949}"/>
              </a:ext>
            </a:extLst>
          </p:cNvPr>
          <p:cNvSpPr>
            <a:spLocks noGrp="1"/>
          </p:cNvSpPr>
          <p:nvPr>
            <p:ph type="sldNum" sz="quarter" idx="12"/>
          </p:nvPr>
        </p:nvSpPr>
        <p:spPr/>
        <p:txBody>
          <a:bodyPr/>
          <a:lstStyle/>
          <a:p>
            <a:fld id="{48F63A3B-78C7-47BE-AE5E-E10140E04643}" type="slidenum">
              <a:rPr lang="en-US" smtClean="0"/>
              <a:t>7</a:t>
            </a:fld>
            <a:endParaRPr lang="en-US" dirty="0"/>
          </a:p>
        </p:txBody>
      </p:sp>
      <p:sp>
        <p:nvSpPr>
          <p:cNvPr id="58" name="TextBox 57">
            <a:extLst>
              <a:ext uri="{FF2B5EF4-FFF2-40B4-BE49-F238E27FC236}">
                <a16:creationId xmlns:a16="http://schemas.microsoft.com/office/drawing/2014/main" id="{E80C39A1-A327-4929-8747-2CF50F4B8D2A}"/>
              </a:ext>
            </a:extLst>
          </p:cNvPr>
          <p:cNvSpPr txBox="1"/>
          <p:nvPr/>
        </p:nvSpPr>
        <p:spPr>
          <a:xfrm>
            <a:off x="5046572" y="824762"/>
            <a:ext cx="8194872" cy="1323439"/>
          </a:xfrm>
          <a:prstGeom prst="rect">
            <a:avLst/>
          </a:prstGeom>
          <a:noFill/>
        </p:spPr>
        <p:txBody>
          <a:bodyPr wrap="none" rtlCol="0">
            <a:spAutoFit/>
          </a:bodyPr>
          <a:lstStyle/>
          <a:p>
            <a:pPr algn="ctr"/>
            <a:r>
              <a:rPr lang="en-US" sz="8000" b="1" dirty="0">
                <a:solidFill>
                  <a:schemeClr val="tx2"/>
                </a:solidFill>
                <a:latin typeface="Montserrat" charset="0"/>
                <a:ea typeface="Montserrat" charset="0"/>
                <a:cs typeface="Montserrat" charset="0"/>
              </a:rPr>
              <a:t>Functionalities</a:t>
            </a:r>
            <a:endParaRPr lang="en-US" sz="7200" b="1" dirty="0">
              <a:solidFill>
                <a:schemeClr val="tx2"/>
              </a:solidFill>
              <a:latin typeface="Montserrat" charset="0"/>
              <a:ea typeface="Montserrat" charset="0"/>
              <a:cs typeface="Montserrat" charset="0"/>
            </a:endParaRPr>
          </a:p>
        </p:txBody>
      </p:sp>
      <p:grpSp>
        <p:nvGrpSpPr>
          <p:cNvPr id="17" name="Group 16">
            <a:extLst>
              <a:ext uri="{FF2B5EF4-FFF2-40B4-BE49-F238E27FC236}">
                <a16:creationId xmlns:a16="http://schemas.microsoft.com/office/drawing/2014/main" id="{83228F7D-AE57-4201-A35D-1469C6EA6535}"/>
              </a:ext>
            </a:extLst>
          </p:cNvPr>
          <p:cNvGrpSpPr/>
          <p:nvPr/>
        </p:nvGrpSpPr>
        <p:grpSpPr>
          <a:xfrm>
            <a:off x="3128476" y="3260058"/>
            <a:ext cx="1924698" cy="2578696"/>
            <a:chOff x="2066774" y="4443378"/>
            <a:chExt cx="1924698" cy="2578696"/>
          </a:xfrm>
        </p:grpSpPr>
        <p:pic>
          <p:nvPicPr>
            <p:cNvPr id="40" name="Graphic 39">
              <a:extLst>
                <a:ext uri="{FF2B5EF4-FFF2-40B4-BE49-F238E27FC236}">
                  <a16:creationId xmlns:a16="http://schemas.microsoft.com/office/drawing/2014/main" id="{72B7B941-B572-4EE6-9351-8AF36A4F9F13}"/>
                </a:ext>
              </a:extLst>
            </p:cNvPr>
            <p:cNvPicPr>
              <a:picLocks noChangeAspect="1"/>
            </p:cNvPicPr>
            <p:nvPr/>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66774" y="4443378"/>
              <a:ext cx="1924698" cy="1924698"/>
            </a:xfrm>
            <a:prstGeom prst="rect">
              <a:avLst/>
            </a:prstGeom>
          </p:spPr>
        </p:pic>
        <p:sp>
          <p:nvSpPr>
            <p:cNvPr id="41" name="TextBox 40">
              <a:extLst>
                <a:ext uri="{FF2B5EF4-FFF2-40B4-BE49-F238E27FC236}">
                  <a16:creationId xmlns:a16="http://schemas.microsoft.com/office/drawing/2014/main" id="{368D07BF-3717-40FF-BC05-679BF68FECE6}"/>
                </a:ext>
              </a:extLst>
            </p:cNvPr>
            <p:cNvSpPr txBox="1"/>
            <p:nvPr/>
          </p:nvSpPr>
          <p:spPr>
            <a:xfrm>
              <a:off x="2512796" y="6537198"/>
              <a:ext cx="1032655" cy="484876"/>
            </a:xfrm>
            <a:prstGeom prst="rect">
              <a:avLst/>
            </a:prstGeom>
            <a:noFill/>
          </p:spPr>
          <p:txBody>
            <a:bodyPr wrap="none" rtlCol="0">
              <a:spAutoFit/>
            </a:bodyPr>
            <a:lstStyle/>
            <a:p>
              <a:pPr algn="ctr"/>
              <a:r>
                <a:rPr lang="en-US" sz="2551" dirty="0">
                  <a:solidFill>
                    <a:schemeClr val="tx2"/>
                  </a:solidFill>
                  <a:latin typeface="Raleway" charset="0"/>
                  <a:ea typeface="Raleway" charset="0"/>
                  <a:cs typeface="Raleway" charset="0"/>
                </a:rPr>
                <a:t>Login</a:t>
              </a:r>
            </a:p>
          </p:txBody>
        </p:sp>
      </p:grpSp>
      <p:grpSp>
        <p:nvGrpSpPr>
          <p:cNvPr id="42" name="Group 41">
            <a:extLst>
              <a:ext uri="{FF2B5EF4-FFF2-40B4-BE49-F238E27FC236}">
                <a16:creationId xmlns:a16="http://schemas.microsoft.com/office/drawing/2014/main" id="{EA009F30-58D9-4048-8D95-907C32C238CD}"/>
              </a:ext>
            </a:extLst>
          </p:cNvPr>
          <p:cNvGrpSpPr/>
          <p:nvPr/>
        </p:nvGrpSpPr>
        <p:grpSpPr>
          <a:xfrm>
            <a:off x="8181650" y="3260058"/>
            <a:ext cx="1924699" cy="2577394"/>
            <a:chOff x="6109313" y="4443378"/>
            <a:chExt cx="1924699" cy="2577394"/>
          </a:xfrm>
        </p:grpSpPr>
        <p:sp>
          <p:nvSpPr>
            <p:cNvPr id="43" name="TextBox 42">
              <a:extLst>
                <a:ext uri="{FF2B5EF4-FFF2-40B4-BE49-F238E27FC236}">
                  <a16:creationId xmlns:a16="http://schemas.microsoft.com/office/drawing/2014/main" id="{6F438F95-CF03-4137-9E5D-D3647A3F7428}"/>
                </a:ext>
              </a:extLst>
            </p:cNvPr>
            <p:cNvSpPr txBox="1"/>
            <p:nvPr/>
          </p:nvSpPr>
          <p:spPr>
            <a:xfrm>
              <a:off x="6237955" y="6535896"/>
              <a:ext cx="1662636" cy="484876"/>
            </a:xfrm>
            <a:prstGeom prst="rect">
              <a:avLst/>
            </a:prstGeom>
            <a:noFill/>
          </p:spPr>
          <p:txBody>
            <a:bodyPr wrap="none" rtlCol="0">
              <a:spAutoFit/>
            </a:bodyPr>
            <a:lstStyle/>
            <a:p>
              <a:pPr algn="ctr"/>
              <a:r>
                <a:rPr lang="en-US" sz="2551" dirty="0">
                  <a:solidFill>
                    <a:schemeClr val="tx2"/>
                  </a:solidFill>
                  <a:latin typeface="Raleway" charset="0"/>
                  <a:ea typeface="Raleway" charset="0"/>
                  <a:cs typeface="Raleway" charset="0"/>
                </a:rPr>
                <a:t>Bootstrap</a:t>
              </a:r>
            </a:p>
          </p:txBody>
        </p:sp>
        <p:pic>
          <p:nvPicPr>
            <p:cNvPr id="44" name="Graphic 43">
              <a:extLst>
                <a:ext uri="{FF2B5EF4-FFF2-40B4-BE49-F238E27FC236}">
                  <a16:creationId xmlns:a16="http://schemas.microsoft.com/office/drawing/2014/main" id="{C0EF78AF-E470-456D-B74D-9185BC5BD648}"/>
                </a:ext>
              </a:extLst>
            </p:cNvPr>
            <p:cNvPicPr>
              <a:picLocks noChangeAspect="1"/>
            </p:cNvPicPr>
            <p:nvPr/>
          </p:nvPicPr>
          <p:blipFill>
            <a:blip r:embed="rId4" cstate="email">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09313" y="4443378"/>
              <a:ext cx="1924699" cy="1924699"/>
            </a:xfrm>
            <a:prstGeom prst="rect">
              <a:avLst/>
            </a:prstGeom>
          </p:spPr>
        </p:pic>
      </p:grpSp>
      <p:grpSp>
        <p:nvGrpSpPr>
          <p:cNvPr id="45" name="Group 44">
            <a:extLst>
              <a:ext uri="{FF2B5EF4-FFF2-40B4-BE49-F238E27FC236}">
                <a16:creationId xmlns:a16="http://schemas.microsoft.com/office/drawing/2014/main" id="{68DB37BC-472A-4B09-8334-120D80CBB6C7}"/>
              </a:ext>
            </a:extLst>
          </p:cNvPr>
          <p:cNvGrpSpPr/>
          <p:nvPr/>
        </p:nvGrpSpPr>
        <p:grpSpPr>
          <a:xfrm>
            <a:off x="13234825" y="3260058"/>
            <a:ext cx="1924699" cy="2657058"/>
            <a:chOff x="10151853" y="4443378"/>
            <a:chExt cx="1924699" cy="2657058"/>
          </a:xfrm>
        </p:grpSpPr>
        <p:sp>
          <p:nvSpPr>
            <p:cNvPr id="46" name="TextBox 45">
              <a:extLst>
                <a:ext uri="{FF2B5EF4-FFF2-40B4-BE49-F238E27FC236}">
                  <a16:creationId xmlns:a16="http://schemas.microsoft.com/office/drawing/2014/main" id="{78AB2317-4892-47FE-A81A-B1FB39381047}"/>
                </a:ext>
              </a:extLst>
            </p:cNvPr>
            <p:cNvSpPr txBox="1"/>
            <p:nvPr/>
          </p:nvSpPr>
          <p:spPr>
            <a:xfrm>
              <a:off x="10320556" y="6615560"/>
              <a:ext cx="1587294" cy="484876"/>
            </a:xfrm>
            <a:prstGeom prst="rect">
              <a:avLst/>
            </a:prstGeom>
            <a:noFill/>
          </p:spPr>
          <p:txBody>
            <a:bodyPr wrap="none" rtlCol="0">
              <a:spAutoFit/>
            </a:bodyPr>
            <a:lstStyle/>
            <a:p>
              <a:pPr algn="ctr"/>
              <a:r>
                <a:rPr lang="en-US" sz="2551" dirty="0">
                  <a:solidFill>
                    <a:schemeClr val="tx2"/>
                  </a:solidFill>
                  <a:latin typeface="Raleway" charset="0"/>
                  <a:ea typeface="Raleway" charset="0"/>
                  <a:cs typeface="Raleway" charset="0"/>
                </a:rPr>
                <a:t>Heatmap</a:t>
              </a:r>
            </a:p>
          </p:txBody>
        </p:sp>
        <p:pic>
          <p:nvPicPr>
            <p:cNvPr id="47" name="Graphic 46">
              <a:extLst>
                <a:ext uri="{FF2B5EF4-FFF2-40B4-BE49-F238E27FC236}">
                  <a16:creationId xmlns:a16="http://schemas.microsoft.com/office/drawing/2014/main" id="{E65C9759-1F38-4636-89E6-CA685AF323EC}"/>
                </a:ext>
              </a:extLst>
            </p:cNvPr>
            <p:cNvPicPr>
              <a:picLocks noChangeAspect="1"/>
            </p:cNvPicPr>
            <p:nvPr/>
          </p:nvPicPr>
          <p:blipFill>
            <a:blip r:embed="rId6" cstate="email">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1853" y="4443378"/>
              <a:ext cx="1924699" cy="1924699"/>
            </a:xfrm>
            <a:prstGeom prst="rect">
              <a:avLst/>
            </a:prstGeom>
          </p:spPr>
        </p:pic>
      </p:grpSp>
      <p:grpSp>
        <p:nvGrpSpPr>
          <p:cNvPr id="48" name="Group 47">
            <a:extLst>
              <a:ext uri="{FF2B5EF4-FFF2-40B4-BE49-F238E27FC236}">
                <a16:creationId xmlns:a16="http://schemas.microsoft.com/office/drawing/2014/main" id="{01D68B2E-FB4A-448C-8882-B4D34AD41314}"/>
              </a:ext>
            </a:extLst>
          </p:cNvPr>
          <p:cNvGrpSpPr/>
          <p:nvPr/>
        </p:nvGrpSpPr>
        <p:grpSpPr>
          <a:xfrm>
            <a:off x="2266927" y="6853306"/>
            <a:ext cx="3647152" cy="2577394"/>
            <a:chOff x="13333169" y="4443378"/>
            <a:chExt cx="3647152" cy="2577394"/>
          </a:xfrm>
        </p:grpSpPr>
        <p:sp>
          <p:nvSpPr>
            <p:cNvPr id="49" name="TextBox 48">
              <a:extLst>
                <a:ext uri="{FF2B5EF4-FFF2-40B4-BE49-F238E27FC236}">
                  <a16:creationId xmlns:a16="http://schemas.microsoft.com/office/drawing/2014/main" id="{E81E26BE-9027-427B-B7C2-D7AF083C7BF1}"/>
                </a:ext>
              </a:extLst>
            </p:cNvPr>
            <p:cNvSpPr txBox="1"/>
            <p:nvPr/>
          </p:nvSpPr>
          <p:spPr>
            <a:xfrm>
              <a:off x="13333169" y="6535896"/>
              <a:ext cx="3647152" cy="484876"/>
            </a:xfrm>
            <a:prstGeom prst="rect">
              <a:avLst/>
            </a:prstGeom>
            <a:noFill/>
          </p:spPr>
          <p:txBody>
            <a:bodyPr wrap="none" rtlCol="0">
              <a:spAutoFit/>
            </a:bodyPr>
            <a:lstStyle/>
            <a:p>
              <a:pPr algn="ctr"/>
              <a:r>
                <a:rPr lang="en-US" sz="2551" dirty="0">
                  <a:solidFill>
                    <a:schemeClr val="tx2"/>
                  </a:solidFill>
                  <a:latin typeface="Raleway" charset="0"/>
                  <a:ea typeface="Raleway" charset="0"/>
                  <a:cs typeface="Raleway" charset="0"/>
                </a:rPr>
                <a:t>Basic Location Reports</a:t>
              </a:r>
            </a:p>
          </p:txBody>
        </p:sp>
        <p:pic>
          <p:nvPicPr>
            <p:cNvPr id="50" name="Graphic 49">
              <a:extLst>
                <a:ext uri="{FF2B5EF4-FFF2-40B4-BE49-F238E27FC236}">
                  <a16:creationId xmlns:a16="http://schemas.microsoft.com/office/drawing/2014/main" id="{06793565-F991-464D-99A6-E5085140A5D5}"/>
                </a:ext>
              </a:extLst>
            </p:cNvPr>
            <p:cNvPicPr>
              <a:picLocks noChangeAspect="1"/>
            </p:cNvPicPr>
            <p:nvPr/>
          </p:nvPicPr>
          <p:blipFill>
            <a:blip r:embed="rId8" cstate="email">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194393" y="4443378"/>
              <a:ext cx="1924699" cy="1924699"/>
            </a:xfrm>
            <a:prstGeom prst="rect">
              <a:avLst/>
            </a:prstGeom>
          </p:spPr>
        </p:pic>
      </p:grpSp>
      <p:grpSp>
        <p:nvGrpSpPr>
          <p:cNvPr id="61" name="Group 60">
            <a:extLst>
              <a:ext uri="{FF2B5EF4-FFF2-40B4-BE49-F238E27FC236}">
                <a16:creationId xmlns:a16="http://schemas.microsoft.com/office/drawing/2014/main" id="{8709DAC9-68A7-453F-935D-38967216DA34}"/>
              </a:ext>
            </a:extLst>
          </p:cNvPr>
          <p:cNvGrpSpPr/>
          <p:nvPr/>
        </p:nvGrpSpPr>
        <p:grpSpPr>
          <a:xfrm>
            <a:off x="12563382" y="7019824"/>
            <a:ext cx="3265638" cy="3198839"/>
            <a:chOff x="5489392" y="9405385"/>
            <a:chExt cx="3265638" cy="3198839"/>
          </a:xfrm>
        </p:grpSpPr>
        <p:sp>
          <p:nvSpPr>
            <p:cNvPr id="62" name="TextBox 61">
              <a:extLst>
                <a:ext uri="{FF2B5EF4-FFF2-40B4-BE49-F238E27FC236}">
                  <a16:creationId xmlns:a16="http://schemas.microsoft.com/office/drawing/2014/main" id="{AB85FCE6-D050-4DF4-A2FF-BDCB3C08361E}"/>
                </a:ext>
              </a:extLst>
            </p:cNvPr>
            <p:cNvSpPr txBox="1"/>
            <p:nvPr/>
          </p:nvSpPr>
          <p:spPr>
            <a:xfrm>
              <a:off x="5489392" y="11334261"/>
              <a:ext cx="3265638" cy="1269963"/>
            </a:xfrm>
            <a:prstGeom prst="rect">
              <a:avLst/>
            </a:prstGeom>
            <a:noFill/>
          </p:spPr>
          <p:txBody>
            <a:bodyPr wrap="none" rtlCol="0">
              <a:spAutoFit/>
            </a:bodyPr>
            <a:lstStyle/>
            <a:p>
              <a:pPr algn="ctr"/>
              <a:r>
                <a:rPr lang="en-US" sz="2551" dirty="0">
                  <a:solidFill>
                    <a:schemeClr val="tx2"/>
                  </a:solidFill>
                  <a:latin typeface="Raleway" charset="0"/>
                  <a:ea typeface="Raleway" charset="0"/>
                  <a:cs typeface="Raleway" charset="0"/>
                </a:rPr>
                <a:t>Dual User Interfaces</a:t>
              </a:r>
              <a:br>
                <a:rPr lang="en-US" sz="2551" dirty="0">
                  <a:solidFill>
                    <a:schemeClr val="tx2"/>
                  </a:solidFill>
                  <a:latin typeface="Raleway" charset="0"/>
                  <a:ea typeface="Raleway" charset="0"/>
                  <a:cs typeface="Raleway" charset="0"/>
                </a:rPr>
              </a:br>
              <a:r>
                <a:rPr lang="en-US" sz="2551" dirty="0">
                  <a:solidFill>
                    <a:schemeClr val="tx2"/>
                  </a:solidFill>
                  <a:latin typeface="Raleway" charset="0"/>
                  <a:ea typeface="Raleway" charset="0"/>
                  <a:cs typeface="Raleway" charset="0"/>
                </a:rPr>
                <a:t>(UI and JSON)</a:t>
              </a:r>
            </a:p>
            <a:p>
              <a:pPr algn="ctr"/>
              <a:endParaRPr lang="en-US" sz="2551" dirty="0">
                <a:solidFill>
                  <a:schemeClr val="tx2"/>
                </a:solidFill>
                <a:latin typeface="Raleway" charset="0"/>
                <a:ea typeface="Raleway" charset="0"/>
                <a:cs typeface="Raleway" charset="0"/>
              </a:endParaRPr>
            </a:p>
          </p:txBody>
        </p:sp>
        <p:pic>
          <p:nvPicPr>
            <p:cNvPr id="63" name="Graphic 62">
              <a:extLst>
                <a:ext uri="{FF2B5EF4-FFF2-40B4-BE49-F238E27FC236}">
                  <a16:creationId xmlns:a16="http://schemas.microsoft.com/office/drawing/2014/main" id="{521A3D60-DE03-43D1-B37A-8FE9F92A98C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159860" y="9405385"/>
              <a:ext cx="1926000" cy="1926000"/>
            </a:xfrm>
            <a:prstGeom prst="rect">
              <a:avLst/>
            </a:prstGeom>
          </p:spPr>
        </p:pic>
      </p:grpSp>
      <p:grpSp>
        <p:nvGrpSpPr>
          <p:cNvPr id="64" name="Group 63">
            <a:extLst>
              <a:ext uri="{FF2B5EF4-FFF2-40B4-BE49-F238E27FC236}">
                <a16:creationId xmlns:a16="http://schemas.microsoft.com/office/drawing/2014/main" id="{7AB50F1E-B08E-4819-9843-B52B28F819FE}"/>
              </a:ext>
            </a:extLst>
          </p:cNvPr>
          <p:cNvGrpSpPr/>
          <p:nvPr/>
        </p:nvGrpSpPr>
        <p:grpSpPr>
          <a:xfrm>
            <a:off x="6980268" y="7021126"/>
            <a:ext cx="4318811" cy="2409574"/>
            <a:chOff x="916848" y="9406687"/>
            <a:chExt cx="4318811" cy="2409574"/>
          </a:xfrm>
        </p:grpSpPr>
        <p:sp>
          <p:nvSpPr>
            <p:cNvPr id="65" name="TextBox 64">
              <a:extLst>
                <a:ext uri="{FF2B5EF4-FFF2-40B4-BE49-F238E27FC236}">
                  <a16:creationId xmlns:a16="http://schemas.microsoft.com/office/drawing/2014/main" id="{C9317B5D-F19E-4772-A887-F4407175475B}"/>
                </a:ext>
              </a:extLst>
            </p:cNvPr>
            <p:cNvSpPr txBox="1"/>
            <p:nvPr/>
          </p:nvSpPr>
          <p:spPr>
            <a:xfrm>
              <a:off x="916848" y="11331385"/>
              <a:ext cx="4318811" cy="484876"/>
            </a:xfrm>
            <a:prstGeom prst="rect">
              <a:avLst/>
            </a:prstGeom>
            <a:noFill/>
          </p:spPr>
          <p:txBody>
            <a:bodyPr wrap="none" rtlCol="0">
              <a:spAutoFit/>
            </a:bodyPr>
            <a:lstStyle/>
            <a:p>
              <a:pPr algn="ctr"/>
              <a:r>
                <a:rPr lang="en-US" sz="2551" dirty="0">
                  <a:solidFill>
                    <a:schemeClr val="tx2"/>
                  </a:solidFill>
                  <a:latin typeface="Raleway" charset="0"/>
                  <a:ea typeface="Raleway" charset="0"/>
                  <a:cs typeface="Raleway" charset="0"/>
                </a:rPr>
                <a:t>Automatic Group Detection</a:t>
              </a:r>
            </a:p>
          </p:txBody>
        </p:sp>
        <p:pic>
          <p:nvPicPr>
            <p:cNvPr id="66" name="Picture 65">
              <a:extLst>
                <a:ext uri="{FF2B5EF4-FFF2-40B4-BE49-F238E27FC236}">
                  <a16:creationId xmlns:a16="http://schemas.microsoft.com/office/drawing/2014/main" id="{3F917773-354C-4BFE-9AB2-AB76B7739A99}"/>
                </a:ext>
              </a:extLst>
            </p:cNvPr>
            <p:cNvPicPr>
              <a:picLocks noChangeAspect="1"/>
            </p:cNvPicPr>
            <p:nvPr/>
          </p:nvPicPr>
          <p:blipFill>
            <a:blip r:embed="rId12" cstate="email">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117581" y="9406687"/>
              <a:ext cx="1924698" cy="1924698"/>
            </a:xfrm>
            <a:prstGeom prst="rect">
              <a:avLst/>
            </a:prstGeom>
          </p:spPr>
        </p:pic>
      </p:grpSp>
      <p:grpSp>
        <p:nvGrpSpPr>
          <p:cNvPr id="84" name="Group 83">
            <a:extLst>
              <a:ext uri="{FF2B5EF4-FFF2-40B4-BE49-F238E27FC236}">
                <a16:creationId xmlns:a16="http://schemas.microsoft.com/office/drawing/2014/main" id="{3FFB522A-94DF-4510-9F68-56CB51B40F88}"/>
              </a:ext>
            </a:extLst>
          </p:cNvPr>
          <p:cNvGrpSpPr/>
          <p:nvPr/>
        </p:nvGrpSpPr>
        <p:grpSpPr>
          <a:xfrm>
            <a:off x="3947839" y="10987683"/>
            <a:ext cx="10383669" cy="1861023"/>
            <a:chOff x="3947839" y="10844251"/>
            <a:chExt cx="10383669" cy="1861023"/>
          </a:xfrm>
        </p:grpSpPr>
        <p:sp>
          <p:nvSpPr>
            <p:cNvPr id="82" name="Rectangle 81">
              <a:extLst>
                <a:ext uri="{FF2B5EF4-FFF2-40B4-BE49-F238E27FC236}">
                  <a16:creationId xmlns:a16="http://schemas.microsoft.com/office/drawing/2014/main" id="{29A67DA0-59C4-4786-99D8-5B91C2962897}"/>
                </a:ext>
              </a:extLst>
            </p:cNvPr>
            <p:cNvSpPr/>
            <p:nvPr/>
          </p:nvSpPr>
          <p:spPr>
            <a:xfrm>
              <a:off x="4034307" y="10844251"/>
              <a:ext cx="10210731" cy="186102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1"/>
            </a:p>
          </p:txBody>
        </p:sp>
        <p:sp>
          <p:nvSpPr>
            <p:cNvPr id="83" name="TextBox 82">
              <a:extLst>
                <a:ext uri="{FF2B5EF4-FFF2-40B4-BE49-F238E27FC236}">
                  <a16:creationId xmlns:a16="http://schemas.microsoft.com/office/drawing/2014/main" id="{0583A2AB-8FDC-4E8B-A1E5-66BA66DFFE47}"/>
                </a:ext>
              </a:extLst>
            </p:cNvPr>
            <p:cNvSpPr txBox="1"/>
            <p:nvPr/>
          </p:nvSpPr>
          <p:spPr>
            <a:xfrm>
              <a:off x="3947839" y="11324576"/>
              <a:ext cx="10383669" cy="900375"/>
            </a:xfrm>
            <a:prstGeom prst="rect">
              <a:avLst/>
            </a:prstGeom>
            <a:noFill/>
          </p:spPr>
          <p:txBody>
            <a:bodyPr wrap="square" rtlCol="0">
              <a:spAutoFit/>
            </a:bodyPr>
            <a:lstStyle/>
            <a:p>
              <a:pPr algn="ctr"/>
              <a:r>
                <a:rPr lang="en-US" sz="5251" b="1" dirty="0">
                  <a:solidFill>
                    <a:schemeClr val="tx2"/>
                  </a:solidFill>
                  <a:latin typeface="Montserrat" charset="0"/>
                  <a:ea typeface="Montserrat" charset="0"/>
                  <a:cs typeface="Montserrat" charset="0"/>
                </a:rPr>
                <a:t>No functionalities dropped!</a:t>
              </a:r>
            </a:p>
          </p:txBody>
        </p:sp>
      </p:grpSp>
      <p:cxnSp>
        <p:nvCxnSpPr>
          <p:cNvPr id="85" name="Straight Connector 84">
            <a:extLst>
              <a:ext uri="{FF2B5EF4-FFF2-40B4-BE49-F238E27FC236}">
                <a16:creationId xmlns:a16="http://schemas.microsoft.com/office/drawing/2014/main" id="{BA931B4A-8471-4B60-88AD-0DB28E00630D}"/>
              </a:ext>
            </a:extLst>
          </p:cNvPr>
          <p:cNvCxnSpPr>
            <a:cxnSpLocks/>
          </p:cNvCxnSpPr>
          <p:nvPr/>
        </p:nvCxnSpPr>
        <p:spPr>
          <a:xfrm>
            <a:off x="5271247" y="2148201"/>
            <a:ext cx="7817224"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0369937"/>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750"/>
                                        <p:tgtEl>
                                          <p:spTgt spid="58"/>
                                        </p:tgtEl>
                                      </p:cBhvr>
                                    </p:animEffect>
                                    <p:anim calcmode="lin" valueType="num">
                                      <p:cBhvr>
                                        <p:cTn id="8" dur="750" fill="hold"/>
                                        <p:tgtEl>
                                          <p:spTgt spid="58"/>
                                        </p:tgtEl>
                                        <p:attrNameLst>
                                          <p:attrName>ppt_x</p:attrName>
                                        </p:attrNameLst>
                                      </p:cBhvr>
                                      <p:tavLst>
                                        <p:tav tm="0">
                                          <p:val>
                                            <p:strVal val="#ppt_x"/>
                                          </p:val>
                                        </p:tav>
                                        <p:tav tm="100000">
                                          <p:val>
                                            <p:strVal val="#ppt_x"/>
                                          </p:val>
                                        </p:tav>
                                      </p:tavLst>
                                    </p:anim>
                                    <p:anim calcmode="lin" valueType="num">
                                      <p:cBhvr>
                                        <p:cTn id="9" dur="750" fill="hold"/>
                                        <p:tgtEl>
                                          <p:spTgt spid="5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5"/>
                                        </p:tgtEl>
                                        <p:attrNameLst>
                                          <p:attrName>style.visibility</p:attrName>
                                        </p:attrNameLst>
                                      </p:cBhvr>
                                      <p:to>
                                        <p:strVal val="visible"/>
                                      </p:to>
                                    </p:set>
                                    <p:animEffect transition="in" filter="fade">
                                      <p:cBhvr>
                                        <p:cTn id="12" dur="750"/>
                                        <p:tgtEl>
                                          <p:spTgt spid="85"/>
                                        </p:tgtEl>
                                      </p:cBhvr>
                                    </p:animEffect>
                                    <p:anim calcmode="lin" valueType="num">
                                      <p:cBhvr>
                                        <p:cTn id="13" dur="750" fill="hold"/>
                                        <p:tgtEl>
                                          <p:spTgt spid="85"/>
                                        </p:tgtEl>
                                        <p:attrNameLst>
                                          <p:attrName>ppt_x</p:attrName>
                                        </p:attrNameLst>
                                      </p:cBhvr>
                                      <p:tavLst>
                                        <p:tav tm="0">
                                          <p:val>
                                            <p:strVal val="#ppt_x"/>
                                          </p:val>
                                        </p:tav>
                                        <p:tav tm="100000">
                                          <p:val>
                                            <p:strVal val="#ppt_x"/>
                                          </p:val>
                                        </p:tav>
                                      </p:tavLst>
                                    </p:anim>
                                    <p:anim calcmode="lin" valueType="num">
                                      <p:cBhvr>
                                        <p:cTn id="14" dur="750" fill="hold"/>
                                        <p:tgtEl>
                                          <p:spTgt spid="85"/>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anim calcmode="lin" valueType="num">
                                      <p:cBhvr>
                                        <p:cTn id="19" dur="500" fill="hold"/>
                                        <p:tgtEl>
                                          <p:spTgt spid="17"/>
                                        </p:tgtEl>
                                        <p:attrNameLst>
                                          <p:attrName>ppt_x</p:attrName>
                                        </p:attrNameLst>
                                      </p:cBhvr>
                                      <p:tavLst>
                                        <p:tav tm="0">
                                          <p:val>
                                            <p:strVal val="#ppt_x"/>
                                          </p:val>
                                        </p:tav>
                                        <p:tav tm="100000">
                                          <p:val>
                                            <p:strVal val="#ppt_x"/>
                                          </p:val>
                                        </p:tav>
                                      </p:tavLst>
                                    </p:anim>
                                    <p:anim calcmode="lin" valueType="num">
                                      <p:cBhvr>
                                        <p:cTn id="20" dur="500" fill="hold"/>
                                        <p:tgtEl>
                                          <p:spTgt spid="17"/>
                                        </p:tgtEl>
                                        <p:attrNameLst>
                                          <p:attrName>ppt_y</p:attrName>
                                        </p:attrNameLst>
                                      </p:cBhvr>
                                      <p:tavLst>
                                        <p:tav tm="0">
                                          <p:val>
                                            <p:strVal val="#ppt_y+.1"/>
                                          </p:val>
                                        </p:tav>
                                        <p:tav tm="100000">
                                          <p:val>
                                            <p:strVal val="#ppt_y"/>
                                          </p:val>
                                        </p:tav>
                                      </p:tavLst>
                                    </p:anim>
                                  </p:childTnLst>
                                </p:cTn>
                              </p:par>
                            </p:childTnLst>
                          </p:cTn>
                        </p:par>
                        <p:par>
                          <p:cTn id="21" fill="hold">
                            <p:stCondLst>
                              <p:cond delay="1250"/>
                            </p:stCondLst>
                            <p:childTnLst>
                              <p:par>
                                <p:cTn id="22" presetID="42" presetClass="entr" presetSubtype="0" fill="hold" nodeType="after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500"/>
                                        <p:tgtEl>
                                          <p:spTgt spid="42"/>
                                        </p:tgtEl>
                                      </p:cBhvr>
                                    </p:animEffect>
                                    <p:anim calcmode="lin" valueType="num">
                                      <p:cBhvr>
                                        <p:cTn id="25" dur="500" fill="hold"/>
                                        <p:tgtEl>
                                          <p:spTgt spid="42"/>
                                        </p:tgtEl>
                                        <p:attrNameLst>
                                          <p:attrName>ppt_x</p:attrName>
                                        </p:attrNameLst>
                                      </p:cBhvr>
                                      <p:tavLst>
                                        <p:tav tm="0">
                                          <p:val>
                                            <p:strVal val="#ppt_x"/>
                                          </p:val>
                                        </p:tav>
                                        <p:tav tm="100000">
                                          <p:val>
                                            <p:strVal val="#ppt_x"/>
                                          </p:val>
                                        </p:tav>
                                      </p:tavLst>
                                    </p:anim>
                                    <p:anim calcmode="lin" valueType="num">
                                      <p:cBhvr>
                                        <p:cTn id="26" dur="500" fill="hold"/>
                                        <p:tgtEl>
                                          <p:spTgt spid="42"/>
                                        </p:tgtEl>
                                        <p:attrNameLst>
                                          <p:attrName>ppt_y</p:attrName>
                                        </p:attrNameLst>
                                      </p:cBhvr>
                                      <p:tavLst>
                                        <p:tav tm="0">
                                          <p:val>
                                            <p:strVal val="#ppt_y+.1"/>
                                          </p:val>
                                        </p:tav>
                                        <p:tav tm="100000">
                                          <p:val>
                                            <p:strVal val="#ppt_y"/>
                                          </p:val>
                                        </p:tav>
                                      </p:tavLst>
                                    </p:anim>
                                  </p:childTnLst>
                                </p:cTn>
                              </p:par>
                            </p:childTnLst>
                          </p:cTn>
                        </p:par>
                        <p:par>
                          <p:cTn id="27" fill="hold">
                            <p:stCondLst>
                              <p:cond delay="1750"/>
                            </p:stCondLst>
                            <p:childTnLst>
                              <p:par>
                                <p:cTn id="28" presetID="42" presetClass="entr" presetSubtype="0" fill="hold" nodeType="after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anim calcmode="lin" valueType="num">
                                      <p:cBhvr>
                                        <p:cTn id="31" dur="500" fill="hold"/>
                                        <p:tgtEl>
                                          <p:spTgt spid="45"/>
                                        </p:tgtEl>
                                        <p:attrNameLst>
                                          <p:attrName>ppt_x</p:attrName>
                                        </p:attrNameLst>
                                      </p:cBhvr>
                                      <p:tavLst>
                                        <p:tav tm="0">
                                          <p:val>
                                            <p:strVal val="#ppt_x"/>
                                          </p:val>
                                        </p:tav>
                                        <p:tav tm="100000">
                                          <p:val>
                                            <p:strVal val="#ppt_x"/>
                                          </p:val>
                                        </p:tav>
                                      </p:tavLst>
                                    </p:anim>
                                    <p:anim calcmode="lin" valueType="num">
                                      <p:cBhvr>
                                        <p:cTn id="32" dur="500" fill="hold"/>
                                        <p:tgtEl>
                                          <p:spTgt spid="45"/>
                                        </p:tgtEl>
                                        <p:attrNameLst>
                                          <p:attrName>ppt_y</p:attrName>
                                        </p:attrNameLst>
                                      </p:cBhvr>
                                      <p:tavLst>
                                        <p:tav tm="0">
                                          <p:val>
                                            <p:strVal val="#ppt_y+.1"/>
                                          </p:val>
                                        </p:tav>
                                        <p:tav tm="100000">
                                          <p:val>
                                            <p:strVal val="#ppt_y"/>
                                          </p:val>
                                        </p:tav>
                                      </p:tavLst>
                                    </p:anim>
                                  </p:childTnLst>
                                </p:cTn>
                              </p:par>
                            </p:childTnLst>
                          </p:cTn>
                        </p:par>
                        <p:par>
                          <p:cTn id="33" fill="hold">
                            <p:stCondLst>
                              <p:cond delay="2250"/>
                            </p:stCondLst>
                            <p:childTnLst>
                              <p:par>
                                <p:cTn id="34" presetID="42" presetClass="entr" presetSubtype="0" fill="hold" nodeType="after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anim calcmode="lin" valueType="num">
                                      <p:cBhvr>
                                        <p:cTn id="37" dur="500" fill="hold"/>
                                        <p:tgtEl>
                                          <p:spTgt spid="48"/>
                                        </p:tgtEl>
                                        <p:attrNameLst>
                                          <p:attrName>ppt_x</p:attrName>
                                        </p:attrNameLst>
                                      </p:cBhvr>
                                      <p:tavLst>
                                        <p:tav tm="0">
                                          <p:val>
                                            <p:strVal val="#ppt_x"/>
                                          </p:val>
                                        </p:tav>
                                        <p:tav tm="100000">
                                          <p:val>
                                            <p:strVal val="#ppt_x"/>
                                          </p:val>
                                        </p:tav>
                                      </p:tavLst>
                                    </p:anim>
                                    <p:anim calcmode="lin" valueType="num">
                                      <p:cBhvr>
                                        <p:cTn id="38" dur="500" fill="hold"/>
                                        <p:tgtEl>
                                          <p:spTgt spid="48"/>
                                        </p:tgtEl>
                                        <p:attrNameLst>
                                          <p:attrName>ppt_y</p:attrName>
                                        </p:attrNameLst>
                                      </p:cBhvr>
                                      <p:tavLst>
                                        <p:tav tm="0">
                                          <p:val>
                                            <p:strVal val="#ppt_y+.1"/>
                                          </p:val>
                                        </p:tav>
                                        <p:tav tm="100000">
                                          <p:val>
                                            <p:strVal val="#ppt_y"/>
                                          </p:val>
                                        </p:tav>
                                      </p:tavLst>
                                    </p:anim>
                                  </p:childTnLst>
                                </p:cTn>
                              </p:par>
                            </p:childTnLst>
                          </p:cTn>
                        </p:par>
                        <p:par>
                          <p:cTn id="39" fill="hold">
                            <p:stCondLst>
                              <p:cond delay="2750"/>
                            </p:stCondLst>
                            <p:childTnLst>
                              <p:par>
                                <p:cTn id="40" presetID="42" presetClass="entr" presetSubtype="0" fill="hold" nodeType="after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fade">
                                      <p:cBhvr>
                                        <p:cTn id="42" dur="500"/>
                                        <p:tgtEl>
                                          <p:spTgt spid="64"/>
                                        </p:tgtEl>
                                      </p:cBhvr>
                                    </p:animEffect>
                                    <p:anim calcmode="lin" valueType="num">
                                      <p:cBhvr>
                                        <p:cTn id="43" dur="500" fill="hold"/>
                                        <p:tgtEl>
                                          <p:spTgt spid="64"/>
                                        </p:tgtEl>
                                        <p:attrNameLst>
                                          <p:attrName>ppt_x</p:attrName>
                                        </p:attrNameLst>
                                      </p:cBhvr>
                                      <p:tavLst>
                                        <p:tav tm="0">
                                          <p:val>
                                            <p:strVal val="#ppt_x"/>
                                          </p:val>
                                        </p:tav>
                                        <p:tav tm="100000">
                                          <p:val>
                                            <p:strVal val="#ppt_x"/>
                                          </p:val>
                                        </p:tav>
                                      </p:tavLst>
                                    </p:anim>
                                    <p:anim calcmode="lin" valueType="num">
                                      <p:cBhvr>
                                        <p:cTn id="44" dur="500" fill="hold"/>
                                        <p:tgtEl>
                                          <p:spTgt spid="64"/>
                                        </p:tgtEl>
                                        <p:attrNameLst>
                                          <p:attrName>ppt_y</p:attrName>
                                        </p:attrNameLst>
                                      </p:cBhvr>
                                      <p:tavLst>
                                        <p:tav tm="0">
                                          <p:val>
                                            <p:strVal val="#ppt_y+.1"/>
                                          </p:val>
                                        </p:tav>
                                        <p:tav tm="100000">
                                          <p:val>
                                            <p:strVal val="#ppt_y"/>
                                          </p:val>
                                        </p:tav>
                                      </p:tavLst>
                                    </p:anim>
                                  </p:childTnLst>
                                </p:cTn>
                              </p:par>
                            </p:childTnLst>
                          </p:cTn>
                        </p:par>
                        <p:par>
                          <p:cTn id="45" fill="hold">
                            <p:stCondLst>
                              <p:cond delay="3250"/>
                            </p:stCondLst>
                            <p:childTnLst>
                              <p:par>
                                <p:cTn id="46" presetID="42" presetClass="entr" presetSubtype="0" fill="hold" nodeType="afterEffect">
                                  <p:stCondLst>
                                    <p:cond delay="0"/>
                                  </p:stCondLst>
                                  <p:childTnLst>
                                    <p:set>
                                      <p:cBhvr>
                                        <p:cTn id="47" dur="1" fill="hold">
                                          <p:stCondLst>
                                            <p:cond delay="0"/>
                                          </p:stCondLst>
                                        </p:cTn>
                                        <p:tgtEl>
                                          <p:spTgt spid="61"/>
                                        </p:tgtEl>
                                        <p:attrNameLst>
                                          <p:attrName>style.visibility</p:attrName>
                                        </p:attrNameLst>
                                      </p:cBhvr>
                                      <p:to>
                                        <p:strVal val="visible"/>
                                      </p:to>
                                    </p:set>
                                    <p:animEffect transition="in" filter="fade">
                                      <p:cBhvr>
                                        <p:cTn id="48" dur="500"/>
                                        <p:tgtEl>
                                          <p:spTgt spid="61"/>
                                        </p:tgtEl>
                                      </p:cBhvr>
                                    </p:animEffect>
                                    <p:anim calcmode="lin" valueType="num">
                                      <p:cBhvr>
                                        <p:cTn id="49" dur="500" fill="hold"/>
                                        <p:tgtEl>
                                          <p:spTgt spid="61"/>
                                        </p:tgtEl>
                                        <p:attrNameLst>
                                          <p:attrName>ppt_x</p:attrName>
                                        </p:attrNameLst>
                                      </p:cBhvr>
                                      <p:tavLst>
                                        <p:tav tm="0">
                                          <p:val>
                                            <p:strVal val="#ppt_x"/>
                                          </p:val>
                                        </p:tav>
                                        <p:tav tm="100000">
                                          <p:val>
                                            <p:strVal val="#ppt_x"/>
                                          </p:val>
                                        </p:tav>
                                      </p:tavLst>
                                    </p:anim>
                                    <p:anim calcmode="lin" valueType="num">
                                      <p:cBhvr>
                                        <p:cTn id="50" dur="500" fill="hold"/>
                                        <p:tgtEl>
                                          <p:spTgt spid="61"/>
                                        </p:tgtEl>
                                        <p:attrNameLst>
                                          <p:attrName>ppt_y</p:attrName>
                                        </p:attrNameLst>
                                      </p:cBhvr>
                                      <p:tavLst>
                                        <p:tav tm="0">
                                          <p:val>
                                            <p:strVal val="#ppt_y+.1"/>
                                          </p:val>
                                        </p:tav>
                                        <p:tav tm="100000">
                                          <p:val>
                                            <p:strVal val="#ppt_y"/>
                                          </p:val>
                                        </p:tav>
                                      </p:tavLst>
                                    </p:anim>
                                  </p:childTnLst>
                                </p:cTn>
                              </p:par>
                            </p:childTnLst>
                          </p:cTn>
                        </p:par>
                        <p:par>
                          <p:cTn id="51" fill="hold">
                            <p:stCondLst>
                              <p:cond delay="3750"/>
                            </p:stCondLst>
                            <p:childTnLst>
                              <p:par>
                                <p:cTn id="52" presetID="42" presetClass="entr" presetSubtype="0" fill="hold" nodeType="afterEffect">
                                  <p:stCondLst>
                                    <p:cond delay="750"/>
                                  </p:stCondLst>
                                  <p:childTnLst>
                                    <p:set>
                                      <p:cBhvr>
                                        <p:cTn id="53" dur="1" fill="hold">
                                          <p:stCondLst>
                                            <p:cond delay="0"/>
                                          </p:stCondLst>
                                        </p:cTn>
                                        <p:tgtEl>
                                          <p:spTgt spid="84"/>
                                        </p:tgtEl>
                                        <p:attrNameLst>
                                          <p:attrName>style.visibility</p:attrName>
                                        </p:attrNameLst>
                                      </p:cBhvr>
                                      <p:to>
                                        <p:strVal val="visible"/>
                                      </p:to>
                                    </p:set>
                                    <p:animEffect transition="in" filter="fade">
                                      <p:cBhvr>
                                        <p:cTn id="54" dur="750"/>
                                        <p:tgtEl>
                                          <p:spTgt spid="84"/>
                                        </p:tgtEl>
                                      </p:cBhvr>
                                    </p:animEffect>
                                    <p:anim calcmode="lin" valueType="num">
                                      <p:cBhvr>
                                        <p:cTn id="55" dur="750" fill="hold"/>
                                        <p:tgtEl>
                                          <p:spTgt spid="84"/>
                                        </p:tgtEl>
                                        <p:attrNameLst>
                                          <p:attrName>ppt_x</p:attrName>
                                        </p:attrNameLst>
                                      </p:cBhvr>
                                      <p:tavLst>
                                        <p:tav tm="0">
                                          <p:val>
                                            <p:strVal val="#ppt_x"/>
                                          </p:val>
                                        </p:tav>
                                        <p:tav tm="100000">
                                          <p:val>
                                            <p:strVal val="#ppt_x"/>
                                          </p:val>
                                        </p:tav>
                                      </p:tavLst>
                                    </p:anim>
                                    <p:anim calcmode="lin" valueType="num">
                                      <p:cBhvr>
                                        <p:cTn id="56" dur="75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10269680" y="7863043"/>
            <a:ext cx="6445990" cy="769441"/>
          </a:xfrm>
          <a:prstGeom prst="rect">
            <a:avLst/>
          </a:prstGeom>
          <a:noFill/>
        </p:spPr>
        <p:txBody>
          <a:bodyPr wrap="square" rtlCol="0">
            <a:spAutoFit/>
          </a:bodyPr>
          <a:lstStyle/>
          <a:p>
            <a:r>
              <a:rPr lang="en-US" sz="4400" dirty="0">
                <a:solidFill>
                  <a:schemeClr val="tx2"/>
                </a:solidFill>
                <a:latin typeface="Raleway" charset="0"/>
                <a:ea typeface="Raleway" charset="0"/>
                <a:cs typeface="Raleway" charset="0"/>
              </a:rPr>
              <a:t>External libraries used</a:t>
            </a:r>
          </a:p>
        </p:txBody>
      </p:sp>
      <p:sp>
        <p:nvSpPr>
          <p:cNvPr id="29" name="TextBox 28"/>
          <p:cNvSpPr txBox="1"/>
          <p:nvPr/>
        </p:nvSpPr>
        <p:spPr>
          <a:xfrm>
            <a:off x="9553496" y="7779389"/>
            <a:ext cx="663964" cy="600293"/>
          </a:xfrm>
          <a:prstGeom prst="rect">
            <a:avLst/>
          </a:prstGeom>
          <a:noFill/>
        </p:spPr>
        <p:txBody>
          <a:bodyPr wrap="none" rtlCol="0">
            <a:spAutoFit/>
          </a:bodyPr>
          <a:lstStyle/>
          <a:p>
            <a:pPr algn="r"/>
            <a:r>
              <a:rPr lang="en-US" sz="3301" dirty="0">
                <a:solidFill>
                  <a:schemeClr val="tx2"/>
                </a:solidFill>
                <a:latin typeface="Raleway" charset="0"/>
                <a:ea typeface="Raleway" charset="0"/>
                <a:cs typeface="Raleway" charset="0"/>
              </a:rPr>
              <a:t>2.-</a:t>
            </a:r>
          </a:p>
        </p:txBody>
      </p:sp>
      <p:sp>
        <p:nvSpPr>
          <p:cNvPr id="32" name="TextBox 31"/>
          <p:cNvSpPr txBox="1"/>
          <p:nvPr/>
        </p:nvSpPr>
        <p:spPr>
          <a:xfrm>
            <a:off x="10229606" y="5946848"/>
            <a:ext cx="6445990" cy="769441"/>
          </a:xfrm>
          <a:prstGeom prst="rect">
            <a:avLst/>
          </a:prstGeom>
          <a:noFill/>
        </p:spPr>
        <p:txBody>
          <a:bodyPr wrap="square" rtlCol="0">
            <a:spAutoFit/>
          </a:bodyPr>
          <a:lstStyle/>
          <a:p>
            <a:r>
              <a:rPr lang="en-US" sz="4400" dirty="0">
                <a:solidFill>
                  <a:schemeClr val="tx2"/>
                </a:solidFill>
                <a:latin typeface="Raleway" charset="0"/>
                <a:ea typeface="Raleway" charset="0"/>
                <a:cs typeface="Raleway" charset="0"/>
              </a:rPr>
              <a:t>Framework used</a:t>
            </a:r>
          </a:p>
        </p:txBody>
      </p:sp>
      <p:sp>
        <p:nvSpPr>
          <p:cNvPr id="33" name="TextBox 32"/>
          <p:cNvSpPr txBox="1"/>
          <p:nvPr/>
        </p:nvSpPr>
        <p:spPr>
          <a:xfrm>
            <a:off x="9553496" y="5863194"/>
            <a:ext cx="623890" cy="600293"/>
          </a:xfrm>
          <a:prstGeom prst="rect">
            <a:avLst/>
          </a:prstGeom>
          <a:noFill/>
        </p:spPr>
        <p:txBody>
          <a:bodyPr wrap="none" rtlCol="0">
            <a:spAutoFit/>
          </a:bodyPr>
          <a:lstStyle/>
          <a:p>
            <a:pPr algn="r"/>
            <a:r>
              <a:rPr lang="en-US" sz="3301" dirty="0">
                <a:solidFill>
                  <a:schemeClr val="tx2"/>
                </a:solidFill>
                <a:latin typeface="Raleway" charset="0"/>
                <a:ea typeface="Raleway" charset="0"/>
                <a:cs typeface="Raleway" charset="0"/>
              </a:rPr>
              <a:t>1.-</a:t>
            </a:r>
          </a:p>
        </p:txBody>
      </p:sp>
      <p:sp>
        <p:nvSpPr>
          <p:cNvPr id="34" name="TextBox 33"/>
          <p:cNvSpPr txBox="1"/>
          <p:nvPr/>
        </p:nvSpPr>
        <p:spPr>
          <a:xfrm>
            <a:off x="3113325" y="1428222"/>
            <a:ext cx="11473140" cy="2554545"/>
          </a:xfrm>
          <a:prstGeom prst="rect">
            <a:avLst/>
          </a:prstGeom>
          <a:noFill/>
        </p:spPr>
        <p:txBody>
          <a:bodyPr wrap="square" rtlCol="0">
            <a:spAutoFit/>
          </a:bodyPr>
          <a:lstStyle/>
          <a:p>
            <a:pPr algn="ctr"/>
            <a:r>
              <a:rPr lang="en-US" sz="8000" b="1" dirty="0">
                <a:solidFill>
                  <a:schemeClr val="tx2"/>
                </a:solidFill>
                <a:latin typeface="Montserrat" charset="0"/>
                <a:ea typeface="Montserrat" charset="0"/>
                <a:cs typeface="Montserrat" charset="0"/>
              </a:rPr>
              <a:t>Frameworks and External Libraries</a:t>
            </a:r>
          </a:p>
        </p:txBody>
      </p:sp>
      <p:grpSp>
        <p:nvGrpSpPr>
          <p:cNvPr id="21" name="Group 20">
            <a:extLst>
              <a:ext uri="{FF2B5EF4-FFF2-40B4-BE49-F238E27FC236}">
                <a16:creationId xmlns:a16="http://schemas.microsoft.com/office/drawing/2014/main" id="{AE2E3345-9648-4DEB-B489-6507F6C24E67}"/>
              </a:ext>
            </a:extLst>
          </p:cNvPr>
          <p:cNvGrpSpPr/>
          <p:nvPr/>
        </p:nvGrpSpPr>
        <p:grpSpPr>
          <a:xfrm>
            <a:off x="1572330" y="6279791"/>
            <a:ext cx="6573966" cy="5344608"/>
            <a:chOff x="1866435" y="5016042"/>
            <a:chExt cx="6573966" cy="5344608"/>
          </a:xfrm>
        </p:grpSpPr>
        <p:grpSp>
          <p:nvGrpSpPr>
            <p:cNvPr id="5" name="Group 4"/>
            <p:cNvGrpSpPr>
              <a:grpSpLocks noChangeAspect="1"/>
            </p:cNvGrpSpPr>
            <p:nvPr/>
          </p:nvGrpSpPr>
          <p:grpSpPr>
            <a:xfrm>
              <a:off x="1866435" y="5016042"/>
              <a:ext cx="6573966" cy="5344608"/>
              <a:chOff x="4300539" y="1984376"/>
              <a:chExt cx="3589338" cy="2890838"/>
            </a:xfrm>
          </p:grpSpPr>
          <p:sp>
            <p:nvSpPr>
              <p:cNvPr id="6" name="Freeform 5"/>
              <p:cNvSpPr>
                <a:spLocks/>
              </p:cNvSpPr>
              <p:nvPr/>
            </p:nvSpPr>
            <p:spPr bwMode="auto">
              <a:xfrm>
                <a:off x="4300539" y="1984376"/>
                <a:ext cx="3589338" cy="2170113"/>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71" tIns="34285" rIns="68571" bIns="34285" numCol="1" anchor="t" anchorCtr="0" compatLnSpc="1">
                <a:prstTxWarp prst="textNoShape">
                  <a:avLst/>
                </a:prstTxWarp>
              </a:bodyPr>
              <a:lstStyle/>
              <a:p>
                <a:endParaRPr lang="id-ID" sz="2700" dirty="0">
                  <a:latin typeface="Roboto Regular" charset="0"/>
                </a:endParaRPr>
              </a:p>
            </p:txBody>
          </p:sp>
          <p:sp>
            <p:nvSpPr>
              <p:cNvPr id="7" name="Freeform 6"/>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71" tIns="34285" rIns="68571" bIns="34285" numCol="1" anchor="t" anchorCtr="0" compatLnSpc="1">
                <a:prstTxWarp prst="textNoShape">
                  <a:avLst/>
                </a:prstTxWarp>
              </a:bodyPr>
              <a:lstStyle/>
              <a:p>
                <a:endParaRPr lang="id-ID" sz="2700" dirty="0">
                  <a:latin typeface="Roboto Regular" charset="0"/>
                </a:endParaRPr>
              </a:p>
            </p:txBody>
          </p:sp>
          <p:sp>
            <p:nvSpPr>
              <p:cNvPr id="8" name="Freeform 7"/>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68571" tIns="34285" rIns="68571" bIns="34285" numCol="1" anchor="t" anchorCtr="0" compatLnSpc="1">
                <a:prstTxWarp prst="textNoShape">
                  <a:avLst/>
                </a:prstTxWarp>
              </a:bodyPr>
              <a:lstStyle/>
              <a:p>
                <a:endParaRPr lang="id-ID" sz="2700" dirty="0">
                  <a:latin typeface="Roboto Regular" charset="0"/>
                </a:endParaRPr>
              </a:p>
            </p:txBody>
          </p:sp>
          <p:sp>
            <p:nvSpPr>
              <p:cNvPr id="9" name="Rectangle 8"/>
              <p:cNvSpPr>
                <a:spLocks noChangeArrowheads="1"/>
              </p:cNvSpPr>
              <p:nvPr/>
            </p:nvSpPr>
            <p:spPr bwMode="auto">
              <a:xfrm>
                <a:off x="4456114" y="2147889"/>
                <a:ext cx="3278188" cy="1841500"/>
              </a:xfrm>
              <a:prstGeom prst="rect">
                <a:avLst/>
              </a:prstGeom>
              <a:no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71" tIns="34285" rIns="68571" bIns="34285" numCol="1" anchor="t" anchorCtr="0" compatLnSpc="1">
                <a:prstTxWarp prst="textNoShape">
                  <a:avLst/>
                </a:prstTxWarp>
              </a:bodyPr>
              <a:lstStyle/>
              <a:p>
                <a:endParaRPr lang="id-ID" sz="2700" dirty="0">
                  <a:latin typeface="Roboto Regular" charset="0"/>
                </a:endParaRPr>
              </a:p>
            </p:txBody>
          </p:sp>
          <p:sp>
            <p:nvSpPr>
              <p:cNvPr id="10" name="Freeform 9"/>
              <p:cNvSpPr>
                <a:spLocks/>
              </p:cNvSpPr>
              <p:nvPr/>
            </p:nvSpPr>
            <p:spPr bwMode="auto">
              <a:xfrm>
                <a:off x="5484814" y="4826001"/>
                <a:ext cx="1208088" cy="49213"/>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71" tIns="34285" rIns="68571" bIns="34285" numCol="1" anchor="t" anchorCtr="0" compatLnSpc="1">
                <a:prstTxWarp prst="textNoShape">
                  <a:avLst/>
                </a:prstTxWarp>
              </a:bodyPr>
              <a:lstStyle/>
              <a:p>
                <a:endParaRPr lang="id-ID" sz="2700" dirty="0">
                  <a:latin typeface="Roboto Regular" charset="0"/>
                </a:endParaRPr>
              </a:p>
            </p:txBody>
          </p:sp>
          <p:sp>
            <p:nvSpPr>
              <p:cNvPr id="11" name="Freeform 10"/>
              <p:cNvSpPr>
                <a:spLocks/>
              </p:cNvSpPr>
              <p:nvPr/>
            </p:nvSpPr>
            <p:spPr bwMode="auto">
              <a:xfrm>
                <a:off x="5478464" y="4446589"/>
                <a:ext cx="1219200" cy="417513"/>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71" tIns="34285" rIns="68571" bIns="34285" numCol="1" anchor="t" anchorCtr="0" compatLnSpc="1">
                <a:prstTxWarp prst="textNoShape">
                  <a:avLst/>
                </a:prstTxWarp>
              </a:bodyPr>
              <a:lstStyle/>
              <a:p>
                <a:endParaRPr lang="id-ID" sz="2700" dirty="0">
                  <a:latin typeface="Roboto Regular" charset="0"/>
                </a:endParaRPr>
              </a:p>
            </p:txBody>
          </p:sp>
          <p:sp>
            <p:nvSpPr>
              <p:cNvPr id="14" name="Oval 11"/>
              <p:cNvSpPr>
                <a:spLocks noChangeArrowheads="1"/>
              </p:cNvSpPr>
              <p:nvPr/>
            </p:nvSpPr>
            <p:spPr bwMode="auto">
              <a:xfrm>
                <a:off x="6070602" y="2044701"/>
                <a:ext cx="49213" cy="49213"/>
              </a:xfrm>
              <a:prstGeom prst="ellipse">
                <a:avLst/>
              </a:prstGeom>
              <a:solidFill>
                <a:srgbClr val="2C2C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71" tIns="34285" rIns="68571" bIns="34285" numCol="1" anchor="t" anchorCtr="0" compatLnSpc="1">
                <a:prstTxWarp prst="textNoShape">
                  <a:avLst/>
                </a:prstTxWarp>
              </a:bodyPr>
              <a:lstStyle/>
              <a:p>
                <a:endParaRPr lang="id-ID" sz="2700" dirty="0">
                  <a:latin typeface="Roboto Regular" charset="0"/>
                </a:endParaRPr>
              </a:p>
            </p:txBody>
          </p:sp>
          <p:sp>
            <p:nvSpPr>
              <p:cNvPr id="15" name="Oval 12"/>
              <p:cNvSpPr>
                <a:spLocks noChangeArrowheads="1"/>
              </p:cNvSpPr>
              <p:nvPr/>
            </p:nvSpPr>
            <p:spPr bwMode="auto">
              <a:xfrm>
                <a:off x="6070602" y="2041526"/>
                <a:ext cx="49213" cy="49213"/>
              </a:xfrm>
              <a:prstGeom prst="ellipse">
                <a:avLst/>
              </a:prstGeom>
              <a:solidFill>
                <a:srgbClr val="0A0A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71" tIns="34285" rIns="68571" bIns="34285" numCol="1" anchor="t" anchorCtr="0" compatLnSpc="1">
                <a:prstTxWarp prst="textNoShape">
                  <a:avLst/>
                </a:prstTxWarp>
              </a:bodyPr>
              <a:lstStyle/>
              <a:p>
                <a:endParaRPr lang="id-ID" sz="2700" dirty="0">
                  <a:latin typeface="Roboto Regular" charset="0"/>
                </a:endParaRPr>
              </a:p>
            </p:txBody>
          </p:sp>
          <p:sp>
            <p:nvSpPr>
              <p:cNvPr id="16" name="Oval 13"/>
              <p:cNvSpPr>
                <a:spLocks noChangeArrowheads="1"/>
              </p:cNvSpPr>
              <p:nvPr/>
            </p:nvSpPr>
            <p:spPr bwMode="auto">
              <a:xfrm>
                <a:off x="6078539" y="2049464"/>
                <a:ext cx="33338" cy="3175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71" tIns="34285" rIns="68571" bIns="34285" numCol="1" anchor="t" anchorCtr="0" compatLnSpc="1">
                <a:prstTxWarp prst="textNoShape">
                  <a:avLst/>
                </a:prstTxWarp>
              </a:bodyPr>
              <a:lstStyle/>
              <a:p>
                <a:endParaRPr lang="id-ID" sz="2700" dirty="0">
                  <a:latin typeface="Roboto Regular" charset="0"/>
                </a:endParaRPr>
              </a:p>
            </p:txBody>
          </p:sp>
          <p:sp>
            <p:nvSpPr>
              <p:cNvPr id="17" name="Oval 14"/>
              <p:cNvSpPr>
                <a:spLocks noChangeArrowheads="1"/>
              </p:cNvSpPr>
              <p:nvPr/>
            </p:nvSpPr>
            <p:spPr bwMode="auto">
              <a:xfrm>
                <a:off x="6088064" y="2055814"/>
                <a:ext cx="15875" cy="19050"/>
              </a:xfrm>
              <a:prstGeom prst="ellipse">
                <a:avLst/>
              </a:prstGeom>
              <a:solidFill>
                <a:srgbClr val="2C99B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71" tIns="34285" rIns="68571" bIns="34285" numCol="1" anchor="t" anchorCtr="0" compatLnSpc="1">
                <a:prstTxWarp prst="textNoShape">
                  <a:avLst/>
                </a:prstTxWarp>
              </a:bodyPr>
              <a:lstStyle/>
              <a:p>
                <a:endParaRPr lang="id-ID" sz="2700" dirty="0">
                  <a:latin typeface="Roboto Regular" charset="0"/>
                </a:endParaRPr>
              </a:p>
            </p:txBody>
          </p:sp>
          <p:sp>
            <p:nvSpPr>
              <p:cNvPr id="18" name="Oval 15"/>
              <p:cNvSpPr>
                <a:spLocks noChangeArrowheads="1"/>
              </p:cNvSpPr>
              <p:nvPr/>
            </p:nvSpPr>
            <p:spPr bwMode="auto">
              <a:xfrm>
                <a:off x="6092827" y="2063751"/>
                <a:ext cx="4763" cy="4763"/>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71" tIns="34285" rIns="68571" bIns="34285" numCol="1" anchor="t" anchorCtr="0" compatLnSpc="1">
                <a:prstTxWarp prst="textNoShape">
                  <a:avLst/>
                </a:prstTxWarp>
              </a:bodyPr>
              <a:lstStyle/>
              <a:p>
                <a:endParaRPr lang="id-ID" sz="2700" dirty="0">
                  <a:latin typeface="Roboto Regular" charset="0"/>
                </a:endParaRPr>
              </a:p>
            </p:txBody>
          </p:sp>
          <p:sp>
            <p:nvSpPr>
              <p:cNvPr id="19" name="Freeform 16"/>
              <p:cNvSpPr>
                <a:spLocks/>
              </p:cNvSpPr>
              <p:nvPr/>
            </p:nvSpPr>
            <p:spPr bwMode="auto">
              <a:xfrm>
                <a:off x="5478464" y="4446589"/>
                <a:ext cx="985838" cy="417513"/>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71" tIns="34285" rIns="68571" bIns="34285" numCol="1" anchor="t" anchorCtr="0" compatLnSpc="1">
                <a:prstTxWarp prst="textNoShape">
                  <a:avLst/>
                </a:prstTxWarp>
              </a:bodyPr>
              <a:lstStyle/>
              <a:p>
                <a:endParaRPr lang="id-ID" sz="2700" dirty="0">
                  <a:latin typeface="Roboto Regular" charset="0"/>
                </a:endParaRPr>
              </a:p>
            </p:txBody>
          </p:sp>
          <p:sp>
            <p:nvSpPr>
              <p:cNvPr id="20" name="Freeform 17"/>
              <p:cNvSpPr>
                <a:spLocks/>
              </p:cNvSpPr>
              <p:nvPr/>
            </p:nvSpPr>
            <p:spPr bwMode="auto">
              <a:xfrm>
                <a:off x="4300539" y="4154489"/>
                <a:ext cx="3589338" cy="341313"/>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71" tIns="34285" rIns="68571" bIns="34285" numCol="1" anchor="t" anchorCtr="0" compatLnSpc="1">
                <a:prstTxWarp prst="textNoShape">
                  <a:avLst/>
                </a:prstTxWarp>
              </a:bodyPr>
              <a:lstStyle/>
              <a:p>
                <a:endParaRPr lang="id-ID" sz="2700" dirty="0">
                  <a:latin typeface="Roboto Regular" charset="0"/>
                </a:endParaRPr>
              </a:p>
            </p:txBody>
          </p:sp>
        </p:grpSp>
        <p:pic>
          <p:nvPicPr>
            <p:cNvPr id="13" name="Graphic 12">
              <a:extLst>
                <a:ext uri="{FF2B5EF4-FFF2-40B4-BE49-F238E27FC236}">
                  <a16:creationId xmlns:a16="http://schemas.microsoft.com/office/drawing/2014/main" id="{243D4FBD-6D88-4367-8835-8196D749B79B}"/>
                </a:ext>
              </a:extLst>
            </p:cNvPr>
            <p:cNvPicPr>
              <a:picLocks noChangeAspect="1"/>
            </p:cNvPicPr>
            <p:nvPr/>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81538" y="5831187"/>
              <a:ext cx="2053625" cy="2053625"/>
            </a:xfrm>
            <a:prstGeom prst="rect">
              <a:avLst/>
            </a:prstGeom>
          </p:spPr>
        </p:pic>
      </p:grpSp>
      <p:grpSp>
        <p:nvGrpSpPr>
          <p:cNvPr id="22" name="Group 21">
            <a:extLst>
              <a:ext uri="{FF2B5EF4-FFF2-40B4-BE49-F238E27FC236}">
                <a16:creationId xmlns:a16="http://schemas.microsoft.com/office/drawing/2014/main" id="{003C9A3A-0103-4EBA-B2F0-794F150AE536}"/>
              </a:ext>
            </a:extLst>
          </p:cNvPr>
          <p:cNvGrpSpPr/>
          <p:nvPr/>
        </p:nvGrpSpPr>
        <p:grpSpPr>
          <a:xfrm>
            <a:off x="10480529" y="6860327"/>
            <a:ext cx="1525493" cy="584775"/>
            <a:chOff x="10471491" y="6242919"/>
            <a:chExt cx="1525493" cy="584775"/>
          </a:xfrm>
        </p:grpSpPr>
        <p:sp>
          <p:nvSpPr>
            <p:cNvPr id="35" name="Shape 2540">
              <a:extLst>
                <a:ext uri="{FF2B5EF4-FFF2-40B4-BE49-F238E27FC236}">
                  <a16:creationId xmlns:a16="http://schemas.microsoft.com/office/drawing/2014/main" id="{CDAFF6EE-40E9-455F-8978-D8C6CB889BCF}"/>
                </a:ext>
              </a:extLst>
            </p:cNvPr>
            <p:cNvSpPr/>
            <p:nvPr/>
          </p:nvSpPr>
          <p:spPr>
            <a:xfrm>
              <a:off x="10471491" y="6266981"/>
              <a:ext cx="419100" cy="419100"/>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53585F"/>
            </a:solidFill>
            <a:ln w="12700">
              <a:miter lim="400000"/>
            </a:ln>
          </p:spPr>
          <p:txBody>
            <a:bodyPr lIns="28575" tIns="28575" rIns="28575" bIns="28575" anchor="ctr"/>
            <a:lstStyle/>
            <a:p>
              <a:pPr defTabSz="34288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50" dirty="0">
                <a:solidFill>
                  <a:schemeClr val="accent1"/>
                </a:solidFill>
                <a:latin typeface="Roboto Regular" charset="0"/>
                <a:ea typeface="Roboto Regular" charset="0"/>
                <a:cs typeface="Roboto Regular" charset="0"/>
              </a:endParaRPr>
            </a:p>
          </p:txBody>
        </p:sp>
        <p:sp>
          <p:nvSpPr>
            <p:cNvPr id="36" name="TextBox 35">
              <a:extLst>
                <a:ext uri="{FF2B5EF4-FFF2-40B4-BE49-F238E27FC236}">
                  <a16:creationId xmlns:a16="http://schemas.microsoft.com/office/drawing/2014/main" id="{CF3A953D-1CA5-4295-9859-95BAD55603BD}"/>
                </a:ext>
              </a:extLst>
            </p:cNvPr>
            <p:cNvSpPr txBox="1"/>
            <p:nvPr/>
          </p:nvSpPr>
          <p:spPr>
            <a:xfrm>
              <a:off x="10890591" y="6242919"/>
              <a:ext cx="1106393" cy="584775"/>
            </a:xfrm>
            <a:prstGeom prst="rect">
              <a:avLst/>
            </a:prstGeom>
            <a:noFill/>
          </p:spPr>
          <p:txBody>
            <a:bodyPr wrap="none" rtlCol="0">
              <a:spAutoFit/>
            </a:bodyPr>
            <a:lstStyle/>
            <a:p>
              <a:r>
                <a:rPr lang="en-US" sz="3200" dirty="0">
                  <a:solidFill>
                    <a:schemeClr val="accent2"/>
                  </a:solidFill>
                  <a:latin typeface="Raleway" charset="0"/>
                  <a:ea typeface="Raleway" charset="0"/>
                  <a:cs typeface="Raleway" charset="0"/>
                </a:rPr>
                <a:t>MVC</a:t>
              </a:r>
              <a:endParaRPr lang="en-US" sz="2251" dirty="0">
                <a:solidFill>
                  <a:schemeClr val="accent2"/>
                </a:solidFill>
                <a:latin typeface="Raleway" charset="0"/>
                <a:ea typeface="Raleway" charset="0"/>
                <a:cs typeface="Raleway" charset="0"/>
              </a:endParaRPr>
            </a:p>
          </p:txBody>
        </p:sp>
      </p:grpSp>
      <p:grpSp>
        <p:nvGrpSpPr>
          <p:cNvPr id="37" name="Group 36">
            <a:extLst>
              <a:ext uri="{FF2B5EF4-FFF2-40B4-BE49-F238E27FC236}">
                <a16:creationId xmlns:a16="http://schemas.microsoft.com/office/drawing/2014/main" id="{91D6EA2B-FC87-439F-89B3-D48586CA217A}"/>
              </a:ext>
            </a:extLst>
          </p:cNvPr>
          <p:cNvGrpSpPr/>
          <p:nvPr/>
        </p:nvGrpSpPr>
        <p:grpSpPr>
          <a:xfrm>
            <a:off x="10480529" y="8776522"/>
            <a:ext cx="2514542" cy="584775"/>
            <a:chOff x="10471491" y="6242919"/>
            <a:chExt cx="2514542" cy="584775"/>
          </a:xfrm>
        </p:grpSpPr>
        <p:sp>
          <p:nvSpPr>
            <p:cNvPr id="38" name="Shape 2540">
              <a:extLst>
                <a:ext uri="{FF2B5EF4-FFF2-40B4-BE49-F238E27FC236}">
                  <a16:creationId xmlns:a16="http://schemas.microsoft.com/office/drawing/2014/main" id="{D677280D-A1B6-4E07-8392-D1CBD90FDD25}"/>
                </a:ext>
              </a:extLst>
            </p:cNvPr>
            <p:cNvSpPr/>
            <p:nvPr/>
          </p:nvSpPr>
          <p:spPr>
            <a:xfrm>
              <a:off x="10471491" y="6266981"/>
              <a:ext cx="419100" cy="419100"/>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53585F"/>
            </a:solidFill>
            <a:ln w="12700">
              <a:miter lim="400000"/>
            </a:ln>
          </p:spPr>
          <p:txBody>
            <a:bodyPr lIns="28575" tIns="28575" rIns="28575" bIns="28575" anchor="ctr"/>
            <a:lstStyle/>
            <a:p>
              <a:pPr defTabSz="34288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50" dirty="0">
                <a:solidFill>
                  <a:schemeClr val="accent1"/>
                </a:solidFill>
                <a:latin typeface="Roboto Regular" charset="0"/>
                <a:ea typeface="Roboto Regular" charset="0"/>
                <a:cs typeface="Roboto Regular" charset="0"/>
              </a:endParaRPr>
            </a:p>
          </p:txBody>
        </p:sp>
        <p:sp>
          <p:nvSpPr>
            <p:cNvPr id="39" name="TextBox 38">
              <a:extLst>
                <a:ext uri="{FF2B5EF4-FFF2-40B4-BE49-F238E27FC236}">
                  <a16:creationId xmlns:a16="http://schemas.microsoft.com/office/drawing/2014/main" id="{47B65DD7-50C9-4385-9EFF-F0CD58622EDC}"/>
                </a:ext>
              </a:extLst>
            </p:cNvPr>
            <p:cNvSpPr txBox="1"/>
            <p:nvPr/>
          </p:nvSpPr>
          <p:spPr>
            <a:xfrm>
              <a:off x="10890590" y="6242919"/>
              <a:ext cx="2095443" cy="584775"/>
            </a:xfrm>
            <a:prstGeom prst="rect">
              <a:avLst/>
            </a:prstGeom>
            <a:noFill/>
          </p:spPr>
          <p:txBody>
            <a:bodyPr wrap="square" rtlCol="0">
              <a:spAutoFit/>
            </a:bodyPr>
            <a:lstStyle/>
            <a:p>
              <a:r>
                <a:rPr lang="en-US" sz="3200" dirty="0" err="1">
                  <a:solidFill>
                    <a:schemeClr val="accent2"/>
                  </a:solidFill>
                  <a:latin typeface="Raleway" charset="0"/>
                  <a:ea typeface="Raleway" charset="0"/>
                  <a:cs typeface="Raleway" charset="0"/>
                </a:rPr>
                <a:t>OpenCSV</a:t>
              </a:r>
              <a:endParaRPr lang="en-US" sz="2251" dirty="0">
                <a:solidFill>
                  <a:schemeClr val="accent2"/>
                </a:solidFill>
                <a:latin typeface="Raleway" charset="0"/>
                <a:ea typeface="Raleway" charset="0"/>
                <a:cs typeface="Raleway" charset="0"/>
              </a:endParaRPr>
            </a:p>
          </p:txBody>
        </p:sp>
      </p:grpSp>
      <p:grpSp>
        <p:nvGrpSpPr>
          <p:cNvPr id="40" name="Group 39">
            <a:extLst>
              <a:ext uri="{FF2B5EF4-FFF2-40B4-BE49-F238E27FC236}">
                <a16:creationId xmlns:a16="http://schemas.microsoft.com/office/drawing/2014/main" id="{7FF7A7CF-856B-4602-9CB8-CBA0E45CAE57}"/>
              </a:ext>
            </a:extLst>
          </p:cNvPr>
          <p:cNvGrpSpPr/>
          <p:nvPr/>
        </p:nvGrpSpPr>
        <p:grpSpPr>
          <a:xfrm>
            <a:off x="10480529" y="9529397"/>
            <a:ext cx="1579995" cy="584775"/>
            <a:chOff x="10471491" y="6242919"/>
            <a:chExt cx="1579995" cy="584775"/>
          </a:xfrm>
        </p:grpSpPr>
        <p:sp>
          <p:nvSpPr>
            <p:cNvPr id="41" name="Shape 2540">
              <a:extLst>
                <a:ext uri="{FF2B5EF4-FFF2-40B4-BE49-F238E27FC236}">
                  <a16:creationId xmlns:a16="http://schemas.microsoft.com/office/drawing/2014/main" id="{C094EC43-E0C4-4D35-B877-CB118B127266}"/>
                </a:ext>
              </a:extLst>
            </p:cNvPr>
            <p:cNvSpPr/>
            <p:nvPr/>
          </p:nvSpPr>
          <p:spPr>
            <a:xfrm>
              <a:off x="10471491" y="6266981"/>
              <a:ext cx="419100" cy="419100"/>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53585F"/>
            </a:solidFill>
            <a:ln w="12700">
              <a:miter lim="400000"/>
            </a:ln>
          </p:spPr>
          <p:txBody>
            <a:bodyPr lIns="28575" tIns="28575" rIns="28575" bIns="28575" anchor="ctr"/>
            <a:lstStyle/>
            <a:p>
              <a:pPr defTabSz="34288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50" dirty="0">
                <a:solidFill>
                  <a:schemeClr val="accent1"/>
                </a:solidFill>
                <a:latin typeface="Roboto Regular" charset="0"/>
                <a:ea typeface="Roboto Regular" charset="0"/>
                <a:cs typeface="Roboto Regular" charset="0"/>
              </a:endParaRPr>
            </a:p>
          </p:txBody>
        </p:sp>
        <p:sp>
          <p:nvSpPr>
            <p:cNvPr id="42" name="TextBox 41">
              <a:extLst>
                <a:ext uri="{FF2B5EF4-FFF2-40B4-BE49-F238E27FC236}">
                  <a16:creationId xmlns:a16="http://schemas.microsoft.com/office/drawing/2014/main" id="{863BA1E9-B112-428E-9841-C7E5C3A7E7E8}"/>
                </a:ext>
              </a:extLst>
            </p:cNvPr>
            <p:cNvSpPr txBox="1"/>
            <p:nvPr/>
          </p:nvSpPr>
          <p:spPr>
            <a:xfrm>
              <a:off x="10890591" y="6242919"/>
              <a:ext cx="1160895" cy="584775"/>
            </a:xfrm>
            <a:prstGeom prst="rect">
              <a:avLst/>
            </a:prstGeom>
            <a:noFill/>
          </p:spPr>
          <p:txBody>
            <a:bodyPr wrap="none" rtlCol="0">
              <a:spAutoFit/>
            </a:bodyPr>
            <a:lstStyle/>
            <a:p>
              <a:r>
                <a:rPr lang="en-US" sz="3200" dirty="0" err="1">
                  <a:solidFill>
                    <a:schemeClr val="accent2"/>
                  </a:solidFill>
                  <a:latin typeface="Raleway" charset="0"/>
                  <a:ea typeface="Raleway" charset="0"/>
                  <a:cs typeface="Raleway" charset="0"/>
                </a:rPr>
                <a:t>Gson</a:t>
              </a:r>
              <a:endParaRPr lang="en-US" sz="2251" dirty="0">
                <a:solidFill>
                  <a:schemeClr val="accent2"/>
                </a:solidFill>
                <a:latin typeface="Raleway" charset="0"/>
                <a:ea typeface="Raleway" charset="0"/>
                <a:cs typeface="Raleway" charset="0"/>
              </a:endParaRPr>
            </a:p>
          </p:txBody>
        </p:sp>
      </p:grpSp>
      <p:cxnSp>
        <p:nvCxnSpPr>
          <p:cNvPr id="25" name="Straight Connector 24">
            <a:extLst>
              <a:ext uri="{FF2B5EF4-FFF2-40B4-BE49-F238E27FC236}">
                <a16:creationId xmlns:a16="http://schemas.microsoft.com/office/drawing/2014/main" id="{E12104EB-FEA6-4EDC-ABB9-4FB343A09F05}"/>
              </a:ext>
            </a:extLst>
          </p:cNvPr>
          <p:cNvCxnSpPr>
            <a:cxnSpLocks/>
          </p:cNvCxnSpPr>
          <p:nvPr/>
        </p:nvCxnSpPr>
        <p:spPr>
          <a:xfrm>
            <a:off x="4159623" y="4090344"/>
            <a:ext cx="926950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707D0A73-DEA7-4D52-879F-3B21B537DB00}"/>
              </a:ext>
            </a:extLst>
          </p:cNvPr>
          <p:cNvGrpSpPr/>
          <p:nvPr/>
        </p:nvGrpSpPr>
        <p:grpSpPr>
          <a:xfrm>
            <a:off x="10480529" y="10294041"/>
            <a:ext cx="2950562" cy="584775"/>
            <a:chOff x="10471491" y="6242919"/>
            <a:chExt cx="2950562" cy="584775"/>
          </a:xfrm>
        </p:grpSpPr>
        <p:sp>
          <p:nvSpPr>
            <p:cNvPr id="44" name="Shape 2540">
              <a:extLst>
                <a:ext uri="{FF2B5EF4-FFF2-40B4-BE49-F238E27FC236}">
                  <a16:creationId xmlns:a16="http://schemas.microsoft.com/office/drawing/2014/main" id="{39D56BF9-6F8B-410C-9E87-1ABAFF93A4E6}"/>
                </a:ext>
              </a:extLst>
            </p:cNvPr>
            <p:cNvSpPr/>
            <p:nvPr/>
          </p:nvSpPr>
          <p:spPr>
            <a:xfrm>
              <a:off x="10471491" y="6266981"/>
              <a:ext cx="419100" cy="419100"/>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53585F"/>
            </a:solidFill>
            <a:ln w="12700">
              <a:miter lim="400000"/>
            </a:ln>
          </p:spPr>
          <p:txBody>
            <a:bodyPr lIns="28575" tIns="28575" rIns="28575" bIns="28575" anchor="ctr"/>
            <a:lstStyle/>
            <a:p>
              <a:pPr defTabSz="34288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50" dirty="0">
                <a:solidFill>
                  <a:schemeClr val="accent1"/>
                </a:solidFill>
                <a:latin typeface="Roboto Regular" charset="0"/>
                <a:ea typeface="Roboto Regular" charset="0"/>
                <a:cs typeface="Roboto Regular" charset="0"/>
              </a:endParaRPr>
            </a:p>
          </p:txBody>
        </p:sp>
        <p:sp>
          <p:nvSpPr>
            <p:cNvPr id="45" name="TextBox 44">
              <a:extLst>
                <a:ext uri="{FF2B5EF4-FFF2-40B4-BE49-F238E27FC236}">
                  <a16:creationId xmlns:a16="http://schemas.microsoft.com/office/drawing/2014/main" id="{8D2686FE-0708-4300-87AF-120753D1DA79}"/>
                </a:ext>
              </a:extLst>
            </p:cNvPr>
            <p:cNvSpPr txBox="1"/>
            <p:nvPr/>
          </p:nvSpPr>
          <p:spPr>
            <a:xfrm>
              <a:off x="10890591" y="6242919"/>
              <a:ext cx="2531462" cy="584775"/>
            </a:xfrm>
            <a:prstGeom prst="rect">
              <a:avLst/>
            </a:prstGeom>
            <a:noFill/>
          </p:spPr>
          <p:txBody>
            <a:bodyPr wrap="none" rtlCol="0">
              <a:spAutoFit/>
            </a:bodyPr>
            <a:lstStyle/>
            <a:p>
              <a:r>
                <a:rPr lang="en-US" sz="3200" dirty="0" err="1">
                  <a:solidFill>
                    <a:schemeClr val="accent2"/>
                  </a:solidFill>
                  <a:latin typeface="Raleway" charset="0"/>
                  <a:ea typeface="Raleway" charset="0"/>
                  <a:cs typeface="Raleway" charset="0"/>
                </a:rPr>
                <a:t>UploadBeans</a:t>
              </a:r>
              <a:endParaRPr lang="en-US" sz="2251" dirty="0">
                <a:solidFill>
                  <a:schemeClr val="accent2"/>
                </a:solidFill>
                <a:latin typeface="Raleway" charset="0"/>
                <a:ea typeface="Raleway" charset="0"/>
                <a:cs typeface="Raleway" charset="0"/>
              </a:endParaRPr>
            </a:p>
          </p:txBody>
        </p:sp>
      </p:grpSp>
      <p:grpSp>
        <p:nvGrpSpPr>
          <p:cNvPr id="46" name="Group 45">
            <a:extLst>
              <a:ext uri="{FF2B5EF4-FFF2-40B4-BE49-F238E27FC236}">
                <a16:creationId xmlns:a16="http://schemas.microsoft.com/office/drawing/2014/main" id="{CC24A2B4-A7F8-44AF-B5F0-A53A3CCE623E}"/>
              </a:ext>
            </a:extLst>
          </p:cNvPr>
          <p:cNvGrpSpPr/>
          <p:nvPr/>
        </p:nvGrpSpPr>
        <p:grpSpPr>
          <a:xfrm>
            <a:off x="10472068" y="11087826"/>
            <a:ext cx="2343025" cy="584775"/>
            <a:chOff x="10471491" y="6242919"/>
            <a:chExt cx="2343025" cy="584775"/>
          </a:xfrm>
        </p:grpSpPr>
        <p:sp>
          <p:nvSpPr>
            <p:cNvPr id="47" name="Shape 2540">
              <a:extLst>
                <a:ext uri="{FF2B5EF4-FFF2-40B4-BE49-F238E27FC236}">
                  <a16:creationId xmlns:a16="http://schemas.microsoft.com/office/drawing/2014/main" id="{3CDCD981-D6A2-4DE5-8D81-1CA6E1704930}"/>
                </a:ext>
              </a:extLst>
            </p:cNvPr>
            <p:cNvSpPr/>
            <p:nvPr/>
          </p:nvSpPr>
          <p:spPr>
            <a:xfrm>
              <a:off x="10471491" y="6266981"/>
              <a:ext cx="419100" cy="419100"/>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53585F"/>
            </a:solidFill>
            <a:ln w="12700">
              <a:miter lim="400000"/>
            </a:ln>
          </p:spPr>
          <p:txBody>
            <a:bodyPr lIns="28575" tIns="28575" rIns="28575" bIns="28575" anchor="ctr"/>
            <a:lstStyle/>
            <a:p>
              <a:pPr defTabSz="34288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50" dirty="0">
                <a:solidFill>
                  <a:schemeClr val="accent1"/>
                </a:solidFill>
                <a:latin typeface="Roboto Regular" charset="0"/>
                <a:ea typeface="Roboto Regular" charset="0"/>
                <a:cs typeface="Roboto Regular" charset="0"/>
              </a:endParaRPr>
            </a:p>
          </p:txBody>
        </p:sp>
        <p:sp>
          <p:nvSpPr>
            <p:cNvPr id="48" name="TextBox 47">
              <a:extLst>
                <a:ext uri="{FF2B5EF4-FFF2-40B4-BE49-F238E27FC236}">
                  <a16:creationId xmlns:a16="http://schemas.microsoft.com/office/drawing/2014/main" id="{E3DAE972-750F-40B7-9C0B-C7FD9E93B4BC}"/>
                </a:ext>
              </a:extLst>
            </p:cNvPr>
            <p:cNvSpPr txBox="1"/>
            <p:nvPr/>
          </p:nvSpPr>
          <p:spPr>
            <a:xfrm>
              <a:off x="10890591" y="6242919"/>
              <a:ext cx="1923925" cy="584775"/>
            </a:xfrm>
            <a:prstGeom prst="rect">
              <a:avLst/>
            </a:prstGeom>
            <a:noFill/>
          </p:spPr>
          <p:txBody>
            <a:bodyPr wrap="none" rtlCol="0">
              <a:spAutoFit/>
            </a:bodyPr>
            <a:lstStyle/>
            <a:p>
              <a:r>
                <a:rPr lang="en-US" sz="3200" dirty="0">
                  <a:solidFill>
                    <a:schemeClr val="accent2"/>
                  </a:solidFill>
                  <a:latin typeface="Raleway" charset="0"/>
                  <a:ea typeface="Raleway" charset="0"/>
                  <a:cs typeface="Raleway" charset="0"/>
                </a:rPr>
                <a:t>IS203JWT</a:t>
              </a:r>
              <a:endParaRPr lang="en-US" sz="2251" dirty="0">
                <a:solidFill>
                  <a:schemeClr val="accent2"/>
                </a:solidFill>
                <a:latin typeface="Raleway" charset="0"/>
                <a:ea typeface="Raleway" charset="0"/>
                <a:cs typeface="Raleway" charset="0"/>
              </a:endParaRPr>
            </a:p>
          </p:txBody>
        </p:sp>
      </p:grpSp>
    </p:spTree>
    <p:extLst>
      <p:ext uri="{BB962C8B-B14F-4D97-AF65-F5344CB8AC3E}">
        <p14:creationId xmlns:p14="http://schemas.microsoft.com/office/powerpoint/2010/main" val="2554861766"/>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anim calcmode="lin" valueType="num">
                                      <p:cBhvr>
                                        <p:cTn id="19" dur="500" fill="hold"/>
                                        <p:tgtEl>
                                          <p:spTgt spid="21"/>
                                        </p:tgtEl>
                                        <p:attrNameLst>
                                          <p:attrName>ppt_x</p:attrName>
                                        </p:attrNameLst>
                                      </p:cBhvr>
                                      <p:tavLst>
                                        <p:tav tm="0">
                                          <p:val>
                                            <p:strVal val="#ppt_x"/>
                                          </p:val>
                                        </p:tav>
                                        <p:tav tm="100000">
                                          <p:val>
                                            <p:strVal val="#ppt_x"/>
                                          </p:val>
                                        </p:tav>
                                      </p:tavLst>
                                    </p:anim>
                                    <p:anim calcmode="lin" valueType="num">
                                      <p:cBhvr>
                                        <p:cTn id="20" dur="500" fill="hold"/>
                                        <p:tgtEl>
                                          <p:spTgt spid="21"/>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42" presetClass="entr" presetSubtype="0" fill="hold" grpId="0" nodeType="after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anim calcmode="lin" valueType="num">
                                      <p:cBhvr>
                                        <p:cTn id="25" dur="500" fill="hold"/>
                                        <p:tgtEl>
                                          <p:spTgt spid="33"/>
                                        </p:tgtEl>
                                        <p:attrNameLst>
                                          <p:attrName>ppt_x</p:attrName>
                                        </p:attrNameLst>
                                      </p:cBhvr>
                                      <p:tavLst>
                                        <p:tav tm="0">
                                          <p:val>
                                            <p:strVal val="#ppt_x"/>
                                          </p:val>
                                        </p:tav>
                                        <p:tav tm="100000">
                                          <p:val>
                                            <p:strVal val="#ppt_x"/>
                                          </p:val>
                                        </p:tav>
                                      </p:tavLst>
                                    </p:anim>
                                    <p:anim calcmode="lin" valueType="num">
                                      <p:cBhvr>
                                        <p:cTn id="26" dur="500" fill="hold"/>
                                        <p:tgtEl>
                                          <p:spTgt spid="33"/>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anim calcmode="lin" valueType="num">
                                      <p:cBhvr>
                                        <p:cTn id="30" dur="500" fill="hold"/>
                                        <p:tgtEl>
                                          <p:spTgt spid="32"/>
                                        </p:tgtEl>
                                        <p:attrNameLst>
                                          <p:attrName>ppt_x</p:attrName>
                                        </p:attrNameLst>
                                      </p:cBhvr>
                                      <p:tavLst>
                                        <p:tav tm="0">
                                          <p:val>
                                            <p:strVal val="#ppt_x"/>
                                          </p:val>
                                        </p:tav>
                                        <p:tav tm="100000">
                                          <p:val>
                                            <p:strVal val="#ppt_x"/>
                                          </p:val>
                                        </p:tav>
                                      </p:tavLst>
                                    </p:anim>
                                    <p:anim calcmode="lin" valueType="num">
                                      <p:cBhvr>
                                        <p:cTn id="31" dur="500" fill="hold"/>
                                        <p:tgtEl>
                                          <p:spTgt spid="32"/>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anim calcmode="lin" valueType="num">
                                      <p:cBhvr>
                                        <p:cTn id="35" dur="500" fill="hold"/>
                                        <p:tgtEl>
                                          <p:spTgt spid="22"/>
                                        </p:tgtEl>
                                        <p:attrNameLst>
                                          <p:attrName>ppt_x</p:attrName>
                                        </p:attrNameLst>
                                      </p:cBhvr>
                                      <p:tavLst>
                                        <p:tav tm="0">
                                          <p:val>
                                            <p:strVal val="#ppt_x"/>
                                          </p:val>
                                        </p:tav>
                                        <p:tav tm="100000">
                                          <p:val>
                                            <p:strVal val="#ppt_x"/>
                                          </p:val>
                                        </p:tav>
                                      </p:tavLst>
                                    </p:anim>
                                    <p:anim calcmode="lin" valueType="num">
                                      <p:cBhvr>
                                        <p:cTn id="36" dur="500" fill="hold"/>
                                        <p:tgtEl>
                                          <p:spTgt spid="22"/>
                                        </p:tgtEl>
                                        <p:attrNameLst>
                                          <p:attrName>ppt_y</p:attrName>
                                        </p:attrNameLst>
                                      </p:cBhvr>
                                      <p:tavLst>
                                        <p:tav tm="0">
                                          <p:val>
                                            <p:strVal val="#ppt_y+.1"/>
                                          </p:val>
                                        </p:tav>
                                        <p:tav tm="100000">
                                          <p:val>
                                            <p:strVal val="#ppt_y"/>
                                          </p:val>
                                        </p:tav>
                                      </p:tavLst>
                                    </p:anim>
                                  </p:childTnLst>
                                </p:cTn>
                              </p:par>
                            </p:childTnLst>
                          </p:cTn>
                        </p:par>
                        <p:par>
                          <p:cTn id="37" fill="hold">
                            <p:stCondLst>
                              <p:cond delay="2000"/>
                            </p:stCondLst>
                            <p:childTnLst>
                              <p:par>
                                <p:cTn id="38" presetID="42" presetClass="entr" presetSubtype="0" fill="hold" grpId="0" nodeType="after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anim calcmode="lin" valueType="num">
                                      <p:cBhvr>
                                        <p:cTn id="41" dur="500" fill="hold"/>
                                        <p:tgtEl>
                                          <p:spTgt spid="29"/>
                                        </p:tgtEl>
                                        <p:attrNameLst>
                                          <p:attrName>ppt_x</p:attrName>
                                        </p:attrNameLst>
                                      </p:cBhvr>
                                      <p:tavLst>
                                        <p:tav tm="0">
                                          <p:val>
                                            <p:strVal val="#ppt_x"/>
                                          </p:val>
                                        </p:tav>
                                        <p:tav tm="100000">
                                          <p:val>
                                            <p:strVal val="#ppt_x"/>
                                          </p:val>
                                        </p:tav>
                                      </p:tavLst>
                                    </p:anim>
                                    <p:anim calcmode="lin" valueType="num">
                                      <p:cBhvr>
                                        <p:cTn id="42" dur="500" fill="hold"/>
                                        <p:tgtEl>
                                          <p:spTgt spid="29"/>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anim calcmode="lin" valueType="num">
                                      <p:cBhvr>
                                        <p:cTn id="46" dur="500" fill="hold"/>
                                        <p:tgtEl>
                                          <p:spTgt spid="27"/>
                                        </p:tgtEl>
                                        <p:attrNameLst>
                                          <p:attrName>ppt_x</p:attrName>
                                        </p:attrNameLst>
                                      </p:cBhvr>
                                      <p:tavLst>
                                        <p:tav tm="0">
                                          <p:val>
                                            <p:strVal val="#ppt_x"/>
                                          </p:val>
                                        </p:tav>
                                        <p:tav tm="100000">
                                          <p:val>
                                            <p:strVal val="#ppt_x"/>
                                          </p:val>
                                        </p:tav>
                                      </p:tavLst>
                                    </p:anim>
                                    <p:anim calcmode="lin" valueType="num">
                                      <p:cBhvr>
                                        <p:cTn id="47" dur="500" fill="hold"/>
                                        <p:tgtEl>
                                          <p:spTgt spid="27"/>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500"/>
                                        <p:tgtEl>
                                          <p:spTgt spid="37"/>
                                        </p:tgtEl>
                                      </p:cBhvr>
                                    </p:animEffect>
                                    <p:anim calcmode="lin" valueType="num">
                                      <p:cBhvr>
                                        <p:cTn id="51" dur="500" fill="hold"/>
                                        <p:tgtEl>
                                          <p:spTgt spid="37"/>
                                        </p:tgtEl>
                                        <p:attrNameLst>
                                          <p:attrName>ppt_x</p:attrName>
                                        </p:attrNameLst>
                                      </p:cBhvr>
                                      <p:tavLst>
                                        <p:tav tm="0">
                                          <p:val>
                                            <p:strVal val="#ppt_x"/>
                                          </p:val>
                                        </p:tav>
                                        <p:tav tm="100000">
                                          <p:val>
                                            <p:strVal val="#ppt_x"/>
                                          </p:val>
                                        </p:tav>
                                      </p:tavLst>
                                    </p:anim>
                                    <p:anim calcmode="lin" valueType="num">
                                      <p:cBhvr>
                                        <p:cTn id="52" dur="500" fill="hold"/>
                                        <p:tgtEl>
                                          <p:spTgt spid="37"/>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anim calcmode="lin" valueType="num">
                                      <p:cBhvr>
                                        <p:cTn id="56" dur="500" fill="hold"/>
                                        <p:tgtEl>
                                          <p:spTgt spid="40"/>
                                        </p:tgtEl>
                                        <p:attrNameLst>
                                          <p:attrName>ppt_x</p:attrName>
                                        </p:attrNameLst>
                                      </p:cBhvr>
                                      <p:tavLst>
                                        <p:tav tm="0">
                                          <p:val>
                                            <p:strVal val="#ppt_x"/>
                                          </p:val>
                                        </p:tav>
                                        <p:tav tm="100000">
                                          <p:val>
                                            <p:strVal val="#ppt_x"/>
                                          </p:val>
                                        </p:tav>
                                      </p:tavLst>
                                    </p:anim>
                                    <p:anim calcmode="lin" valueType="num">
                                      <p:cBhvr>
                                        <p:cTn id="57" dur="500" fill="hold"/>
                                        <p:tgtEl>
                                          <p:spTgt spid="40"/>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fade">
                                      <p:cBhvr>
                                        <p:cTn id="60" dur="500"/>
                                        <p:tgtEl>
                                          <p:spTgt spid="43"/>
                                        </p:tgtEl>
                                      </p:cBhvr>
                                    </p:animEffect>
                                    <p:anim calcmode="lin" valueType="num">
                                      <p:cBhvr>
                                        <p:cTn id="61" dur="500" fill="hold"/>
                                        <p:tgtEl>
                                          <p:spTgt spid="43"/>
                                        </p:tgtEl>
                                        <p:attrNameLst>
                                          <p:attrName>ppt_x</p:attrName>
                                        </p:attrNameLst>
                                      </p:cBhvr>
                                      <p:tavLst>
                                        <p:tav tm="0">
                                          <p:val>
                                            <p:strVal val="#ppt_x"/>
                                          </p:val>
                                        </p:tav>
                                        <p:tav tm="100000">
                                          <p:val>
                                            <p:strVal val="#ppt_x"/>
                                          </p:val>
                                        </p:tav>
                                      </p:tavLst>
                                    </p:anim>
                                    <p:anim calcmode="lin" valueType="num">
                                      <p:cBhvr>
                                        <p:cTn id="62" dur="500" fill="hold"/>
                                        <p:tgtEl>
                                          <p:spTgt spid="43"/>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fade">
                                      <p:cBhvr>
                                        <p:cTn id="65" dur="500"/>
                                        <p:tgtEl>
                                          <p:spTgt spid="46"/>
                                        </p:tgtEl>
                                      </p:cBhvr>
                                    </p:animEffect>
                                    <p:anim calcmode="lin" valueType="num">
                                      <p:cBhvr>
                                        <p:cTn id="66" dur="500" fill="hold"/>
                                        <p:tgtEl>
                                          <p:spTgt spid="46"/>
                                        </p:tgtEl>
                                        <p:attrNameLst>
                                          <p:attrName>ppt_x</p:attrName>
                                        </p:attrNameLst>
                                      </p:cBhvr>
                                      <p:tavLst>
                                        <p:tav tm="0">
                                          <p:val>
                                            <p:strVal val="#ppt_x"/>
                                          </p:val>
                                        </p:tav>
                                        <p:tav tm="100000">
                                          <p:val>
                                            <p:strVal val="#ppt_x"/>
                                          </p:val>
                                        </p:tav>
                                      </p:tavLst>
                                    </p:anim>
                                    <p:anim calcmode="lin" valueType="num">
                                      <p:cBhvr>
                                        <p:cTn id="67" dur="5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p:bldP spid="32" grpId="0"/>
      <p:bldP spid="33" grpId="0"/>
      <p:bldP spid="3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1075008" y="736324"/>
            <a:ext cx="16137984" cy="2554545"/>
          </a:xfrm>
          <a:prstGeom prst="rect">
            <a:avLst/>
          </a:prstGeom>
          <a:noFill/>
        </p:spPr>
        <p:txBody>
          <a:bodyPr wrap="square" rtlCol="0">
            <a:spAutoFit/>
          </a:bodyPr>
          <a:lstStyle/>
          <a:p>
            <a:pPr algn="ctr"/>
            <a:r>
              <a:rPr lang="en-US" sz="8000" b="1" dirty="0">
                <a:solidFill>
                  <a:schemeClr val="tx2"/>
                </a:solidFill>
                <a:latin typeface="Montserrat" charset="0"/>
                <a:ea typeface="Montserrat" charset="0"/>
                <a:cs typeface="Montserrat" charset="0"/>
              </a:rPr>
              <a:t>Problems faced while tracking schedule</a:t>
            </a:r>
          </a:p>
        </p:txBody>
      </p:sp>
      <p:cxnSp>
        <p:nvCxnSpPr>
          <p:cNvPr id="10" name="Straight Connector 9">
            <a:extLst>
              <a:ext uri="{FF2B5EF4-FFF2-40B4-BE49-F238E27FC236}">
                <a16:creationId xmlns:a16="http://schemas.microsoft.com/office/drawing/2014/main" id="{A8774F2B-8E99-4680-AC2A-9DBE800E5565}"/>
              </a:ext>
            </a:extLst>
          </p:cNvPr>
          <p:cNvCxnSpPr>
            <a:cxnSpLocks/>
          </p:cNvCxnSpPr>
          <p:nvPr/>
        </p:nvCxnSpPr>
        <p:spPr>
          <a:xfrm>
            <a:off x="4374776" y="3467774"/>
            <a:ext cx="940397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2" name="Table 1">
            <a:extLst>
              <a:ext uri="{FF2B5EF4-FFF2-40B4-BE49-F238E27FC236}">
                <a16:creationId xmlns:a16="http://schemas.microsoft.com/office/drawing/2014/main" id="{51C4FF1A-A5F0-4145-9AAE-716B63B8ED10}"/>
              </a:ext>
            </a:extLst>
          </p:cNvPr>
          <p:cNvGraphicFramePr>
            <a:graphicFrameLocks noGrp="1"/>
          </p:cNvGraphicFramePr>
          <p:nvPr>
            <p:extLst>
              <p:ext uri="{D42A27DB-BD31-4B8C-83A1-F6EECF244321}">
                <p14:modId xmlns:p14="http://schemas.microsoft.com/office/powerpoint/2010/main" val="2733072071"/>
              </p:ext>
            </p:extLst>
          </p:nvPr>
        </p:nvGraphicFramePr>
        <p:xfrm>
          <a:off x="824148" y="4561839"/>
          <a:ext cx="17093737" cy="8417837"/>
        </p:xfrm>
        <a:graphic>
          <a:graphicData uri="http://schemas.openxmlformats.org/drawingml/2006/table">
            <a:tbl>
              <a:tblPr firstRow="1" bandRow="1">
                <a:tableStyleId>{5C22544A-7EE6-4342-B048-85BDC9FD1C3A}</a:tableStyleId>
              </a:tblPr>
              <a:tblGrid>
                <a:gridCol w="1461852">
                  <a:extLst>
                    <a:ext uri="{9D8B030D-6E8A-4147-A177-3AD203B41FA5}">
                      <a16:colId xmlns:a16="http://schemas.microsoft.com/office/drawing/2014/main" val="1359430584"/>
                    </a:ext>
                  </a:extLst>
                </a:gridCol>
                <a:gridCol w="6596743">
                  <a:extLst>
                    <a:ext uri="{9D8B030D-6E8A-4147-A177-3AD203B41FA5}">
                      <a16:colId xmlns:a16="http://schemas.microsoft.com/office/drawing/2014/main" val="2300899894"/>
                    </a:ext>
                  </a:extLst>
                </a:gridCol>
                <a:gridCol w="9035142">
                  <a:extLst>
                    <a:ext uri="{9D8B030D-6E8A-4147-A177-3AD203B41FA5}">
                      <a16:colId xmlns:a16="http://schemas.microsoft.com/office/drawing/2014/main" val="2936772446"/>
                    </a:ext>
                  </a:extLst>
                </a:gridCol>
              </a:tblGrid>
              <a:tr h="919757">
                <a:tc>
                  <a:txBody>
                    <a:bodyPr/>
                    <a:lstStyle/>
                    <a:p>
                      <a:pPr algn="ctr"/>
                      <a:r>
                        <a:rPr lang="en-SG" dirty="0"/>
                        <a:t>S/N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SG" dirty="0"/>
                        <a:t>ISSUE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SG" dirty="0"/>
                        <a:t>SOLUTION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880159055"/>
                  </a:ext>
                </a:extLst>
              </a:tr>
              <a:tr h="1649410">
                <a:tc>
                  <a:txBody>
                    <a:bodyPr/>
                    <a:lstStyle/>
                    <a:p>
                      <a:r>
                        <a:rPr lang="en-SG"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SG" dirty="0"/>
                        <a:t>Changes of deadline in IS203 Wikipedia would result a shift in schedule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SG" dirty="0"/>
                        <a:t>PM to check Wikipedia history every 2-3 days and updates team in case of any updates.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47387896"/>
                  </a:ext>
                </a:extLst>
              </a:tr>
              <a:tr h="1642880">
                <a:tc>
                  <a:txBody>
                    <a:bodyPr/>
                    <a:lstStyle/>
                    <a:p>
                      <a:r>
                        <a:rPr lang="en-SG"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SG" dirty="0"/>
                        <a:t>Spill over tasks from previous iteration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SG" dirty="0"/>
                        <a:t>PM has to reschedule iteration and needs to track team’s progress due to the urgency of completing spill over tasks.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39356671"/>
                  </a:ext>
                </a:extLst>
              </a:tr>
              <a:tr h="1642880">
                <a:tc>
                  <a:txBody>
                    <a:bodyPr/>
                    <a:lstStyle/>
                    <a:p>
                      <a:r>
                        <a:rPr lang="en-SG"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SG" dirty="0"/>
                        <a:t>Personal timings and tests do not meet planned task’s start and end date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SG" dirty="0"/>
                        <a:t>Individuals in the group would have to inform the PM beforehand and PM when tasks are completed. PM will reallocate tasks to others if required.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08621196"/>
                  </a:ext>
                </a:extLst>
              </a:tr>
              <a:tr h="1642880">
                <a:tc>
                  <a:txBody>
                    <a:bodyPr/>
                    <a:lstStyle/>
                    <a:p>
                      <a:r>
                        <a:rPr lang="en-SG"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SG" dirty="0"/>
                        <a:t>Group members are not aware of the group’s iteration progress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SG" dirty="0"/>
                        <a:t>PM will give an overall status summary of the iteration tasks to the group via Telegram at the day 7 and day 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17503294"/>
                  </a:ext>
                </a:extLst>
              </a:tr>
            </a:tbl>
          </a:graphicData>
        </a:graphic>
      </p:graphicFrame>
    </p:spTree>
    <p:extLst>
      <p:ext uri="{BB962C8B-B14F-4D97-AF65-F5344CB8AC3E}">
        <p14:creationId xmlns:p14="http://schemas.microsoft.com/office/powerpoint/2010/main" val="886604841"/>
      </p:ext>
    </p:extLst>
  </p:cSld>
  <p:clrMapOvr>
    <a:masterClrMapping/>
  </p:clrMapOvr>
  <p:transition spd="slow" advClick="0">
    <p:push dir="u"/>
  </p:transition>
</p:sld>
</file>

<file path=ppt/theme/theme1.xml><?xml version="1.0" encoding="utf-8"?>
<a:theme xmlns:a="http://schemas.openxmlformats.org/drawingml/2006/main" name="Default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29871</TotalTime>
  <Words>2065</Words>
  <Application>Microsoft Office PowerPoint</Application>
  <PresentationFormat>Custom</PresentationFormat>
  <Paragraphs>440</Paragraphs>
  <Slides>38</Slides>
  <Notes>10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38</vt:i4>
      </vt:variant>
    </vt:vector>
  </HeadingPairs>
  <TitlesOfParts>
    <vt:vector size="50" baseType="lpstr">
      <vt:lpstr>Arial</vt:lpstr>
      <vt:lpstr>Calibri</vt:lpstr>
      <vt:lpstr>Calibri Light</vt:lpstr>
      <vt:lpstr>Century Gothic</vt:lpstr>
      <vt:lpstr>Ebrima</vt:lpstr>
      <vt:lpstr>Gill Sans</vt:lpstr>
      <vt:lpstr>Montserrat</vt:lpstr>
      <vt:lpstr>Raleway</vt:lpstr>
      <vt:lpstr>Roboto Light</vt:lpstr>
      <vt:lpstr>Roboto Regular</vt:lpstr>
      <vt:lpstr>Wingdings</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Designed by Slidesmash</dc:title>
  <dc:subject/>
  <dc:creator>Designed by Slidesmash;Joel TAY Da Yuan</dc:creator>
  <cp:keywords/>
  <dc:description/>
  <cp:lastModifiedBy> </cp:lastModifiedBy>
  <cp:revision>5858</cp:revision>
  <dcterms:created xsi:type="dcterms:W3CDTF">2014-11-12T21:47:38Z</dcterms:created>
  <dcterms:modified xsi:type="dcterms:W3CDTF">2017-11-19T15:53:50Z</dcterms:modified>
  <cp:category/>
</cp:coreProperties>
</file>